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6" r:id="rId2"/>
    <p:sldId id="317" r:id="rId3"/>
    <p:sldId id="262" r:id="rId4"/>
    <p:sldId id="257" r:id="rId5"/>
    <p:sldId id="269" r:id="rId6"/>
    <p:sldId id="270" r:id="rId7"/>
    <p:sldId id="306" r:id="rId8"/>
    <p:sldId id="305" r:id="rId9"/>
    <p:sldId id="272" r:id="rId10"/>
    <p:sldId id="274" r:id="rId11"/>
    <p:sldId id="275" r:id="rId12"/>
    <p:sldId id="276" r:id="rId13"/>
    <p:sldId id="277" r:id="rId14"/>
    <p:sldId id="278" r:id="rId15"/>
    <p:sldId id="304" r:id="rId16"/>
    <p:sldId id="307" r:id="rId17"/>
    <p:sldId id="312" r:id="rId18"/>
    <p:sldId id="285" r:id="rId19"/>
    <p:sldId id="313" r:id="rId20"/>
    <p:sldId id="290" r:id="rId21"/>
    <p:sldId id="291" r:id="rId22"/>
    <p:sldId id="292" r:id="rId23"/>
    <p:sldId id="293" r:id="rId24"/>
    <p:sldId id="294" r:id="rId25"/>
    <p:sldId id="295" r:id="rId26"/>
    <p:sldId id="296" r:id="rId27"/>
    <p:sldId id="297" r:id="rId28"/>
    <p:sldId id="298" r:id="rId29"/>
    <p:sldId id="301" r:id="rId30"/>
    <p:sldId id="299" r:id="rId31"/>
    <p:sldId id="288" r:id="rId32"/>
    <p:sldId id="300" r:id="rId33"/>
    <p:sldId id="286" r:id="rId34"/>
    <p:sldId id="289" r:id="rId35"/>
    <p:sldId id="302" r:id="rId36"/>
    <p:sldId id="287" r:id="rId37"/>
    <p:sldId id="256" r:id="rId38"/>
    <p:sldId id="259" r:id="rId39"/>
    <p:sldId id="261" r:id="rId40"/>
    <p:sldId id="263" r:id="rId41"/>
    <p:sldId id="260" r:id="rId42"/>
    <p:sldId id="264" r:id="rId43"/>
    <p:sldId id="303" r:id="rId44"/>
    <p:sldId id="308" r:id="rId45"/>
    <p:sldId id="314" r:id="rId46"/>
    <p:sldId id="267" r:id="rId47"/>
    <p:sldId id="265" r:id="rId48"/>
    <p:sldId id="26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CFE"/>
    <a:srgbClr val="DBF6FE"/>
    <a:srgbClr val="6BC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10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E7815E-F7B8-4E93-9F6C-89F6C3C8DBB8}"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15E-F7B8-4E93-9F6C-89F6C3C8DBB8}" type="datetimeFigureOut">
              <a:rPr lang="en-US" smtClean="0"/>
              <a:t>2/27/2024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t>‹#›</a:t>
            </a:fld>
            <a:endParaRPr lang="en-US"/>
          </a:p>
        </p:txBody>
      </p:sp>
      <p:sp>
        <p:nvSpPr>
          <p:cNvPr id="11" name="Rectangle 10"/>
          <p:cNvSpPr/>
          <p:nvPr userDrawn="1"/>
        </p:nvSpPr>
        <p:spPr>
          <a:xfrm>
            <a:off x="192741" y="162391"/>
            <a:ext cx="8758517" cy="6533217"/>
          </a:xfrm>
          <a:prstGeom prst="rect">
            <a:avLst/>
          </a:prstGeom>
          <a:solidFill>
            <a:schemeClr val="bg1">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az.lib.ru/p/pushkin_a_s/.photo1.jpg"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arthistory.ru/img/leonardo/2.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g0.liveinternet.ru/images/attach/c/1/48/766/48766365_V_zimnem_lesu.jpg"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tat18.privet.ru/lr/0a25cc0d402723e552d6e5bd6094ec1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choolmusic2009.narod.ru/reproduk/aiyvazovskiiy__devjatyiy_val__1850.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naturmort.taba.ru/image/show_original/11645/image.jpg"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xa-xa.org/uploads/posts/2010-11/thumbs/1289676611_1289251322_54127448_115_resize.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xrest.ru/images/collection/00005/744/original.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6.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zen.yandex.ru/media/id/61354492e5a4d3540cdca9fa/6-samyh-izvestnyh-hudojnikovimpressionistov-61fe719250ea4d66bb4cb50a"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45" y="740493"/>
            <a:ext cx="8778240" cy="3650352"/>
          </a:xfrm>
        </p:spPr>
        <p:txBody>
          <a:bodyPr>
            <a:normAutofit/>
          </a:bodyPr>
          <a:lstStyle/>
          <a:p>
            <a:pPr algn="ctr"/>
            <a:r>
              <a:rPr lang="ru-RU" b="1" dirty="0" smtClean="0">
                <a:solidFill>
                  <a:srgbClr val="0070C0"/>
                </a:solidFill>
                <a:latin typeface="Times New Roman" panose="02020603050405020304" pitchFamily="18" charset="0"/>
                <a:cs typeface="Times New Roman" panose="02020603050405020304" pitchFamily="18" charset="0"/>
              </a:rPr>
              <a:t>Урок английского языка</a:t>
            </a:r>
            <a:br>
              <a:rPr lang="ru-RU" b="1" dirty="0" smtClean="0">
                <a:solidFill>
                  <a:srgbClr val="0070C0"/>
                </a:solidFill>
                <a:latin typeface="Times New Roman" panose="02020603050405020304" pitchFamily="18" charset="0"/>
                <a:cs typeface="Times New Roman" panose="02020603050405020304" pitchFamily="18" charset="0"/>
              </a:rPr>
            </a:br>
            <a:r>
              <a:rPr lang="ru-RU" b="1" dirty="0" smtClean="0">
                <a:solidFill>
                  <a:srgbClr val="0070C0"/>
                </a:solidFill>
                <a:latin typeface="Times New Roman" panose="02020603050405020304" pitchFamily="18" charset="0"/>
                <a:cs typeface="Times New Roman" panose="02020603050405020304" pitchFamily="18" charset="0"/>
              </a:rPr>
              <a:t>«Искусство и дизайн» 9 класс</a:t>
            </a: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019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395288" y="5373688"/>
            <a:ext cx="8229600" cy="1143000"/>
          </a:xfrm>
        </p:spPr>
        <p:txBody>
          <a:bodyPr/>
          <a:lstStyle/>
          <a:p>
            <a:pPr eaLnBrk="1" hangingPunct="1">
              <a:defRPr/>
            </a:pPr>
            <a:r>
              <a:rPr lang="en-US" sz="7200" dirty="0" smtClean="0"/>
              <a:t> </a:t>
            </a:r>
            <a:r>
              <a:rPr lang="en-US" sz="7200" b="1" dirty="0" smtClean="0">
                <a:latin typeface="Times New Roman" panose="02020603050405020304" pitchFamily="18" charset="0"/>
                <a:cs typeface="Times New Roman" panose="02020603050405020304" pitchFamily="18" charset="0"/>
              </a:rPr>
              <a:t>portraits</a:t>
            </a:r>
            <a:endParaRPr lang="ru-RU" sz="7200" b="1" dirty="0" smtClean="0">
              <a:latin typeface="Times New Roman" panose="02020603050405020304" pitchFamily="18" charset="0"/>
              <a:cs typeface="Times New Roman" panose="02020603050405020304" pitchFamily="18" charset="0"/>
            </a:endParaRPr>
          </a:p>
        </p:txBody>
      </p:sp>
      <p:pic>
        <p:nvPicPr>
          <p:cNvPr id="23555" name="Picture 7" descr="Картинка 2 из 773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5275"/>
            <a:ext cx="3772941" cy="493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7" descr="Картинка 2 из 120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532" y="155275"/>
            <a:ext cx="3409950" cy="493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338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ppt_x"/>
                                          </p:val>
                                        </p:tav>
                                        <p:tav tm="100000">
                                          <p:val>
                                            <p:strVal val="#ppt_x"/>
                                          </p:val>
                                        </p:tav>
                                      </p:tavLst>
                                    </p:anim>
                                    <p:anim calcmode="lin" valueType="num">
                                      <p:cBhvr additive="base">
                                        <p:cTn id="8" dur="500" fill="hold"/>
                                        <p:tgtEl>
                                          <p:spTgt spid="65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73923" y="5615797"/>
            <a:ext cx="8229600" cy="1143000"/>
          </a:xfrm>
        </p:spPr>
        <p:txBody>
          <a:bodyPr/>
          <a:lstStyle/>
          <a:p>
            <a:pPr eaLnBrk="1" hangingPunct="1">
              <a:defRPr/>
            </a:pPr>
            <a:r>
              <a:rPr lang="en-US" sz="7200" b="1" dirty="0" smtClean="0">
                <a:latin typeface="Times New Roman" panose="02020603050405020304" pitchFamily="18" charset="0"/>
                <a:cs typeface="Times New Roman" panose="02020603050405020304" pitchFamily="18" charset="0"/>
              </a:rPr>
              <a:t>landscapes</a:t>
            </a:r>
            <a:endParaRPr lang="ru-RU" sz="7200" b="1" dirty="0" smtClean="0">
              <a:latin typeface="Times New Roman" panose="02020603050405020304" pitchFamily="18" charset="0"/>
              <a:cs typeface="Times New Roman" panose="02020603050405020304" pitchFamily="18" charset="0"/>
            </a:endParaRPr>
          </a:p>
        </p:txBody>
      </p:sp>
      <p:pic>
        <p:nvPicPr>
          <p:cNvPr id="24579" name="Picture 7" descr="Картинка 19 из 640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81" y="107950"/>
            <a:ext cx="5329238"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9" descr="Картинка 16 из 6400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7924" y="2380682"/>
            <a:ext cx="50768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611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500" fill="hold"/>
                                        <p:tgtEl>
                                          <p:spTgt spid="66562"/>
                                        </p:tgtEl>
                                        <p:attrNameLst>
                                          <p:attrName>ppt_x</p:attrName>
                                        </p:attrNameLst>
                                      </p:cBhvr>
                                      <p:tavLst>
                                        <p:tav tm="0">
                                          <p:val>
                                            <p:strVal val="#ppt_x"/>
                                          </p:val>
                                        </p:tav>
                                        <p:tav tm="100000">
                                          <p:val>
                                            <p:strVal val="#ppt_x"/>
                                          </p:val>
                                        </p:tav>
                                      </p:tavLst>
                                    </p:anim>
                                    <p:anim calcmode="lin" valueType="num">
                                      <p:cBhvr additive="base">
                                        <p:cTn id="8" dur="500" fill="hold"/>
                                        <p:tgtEl>
                                          <p:spTgt spid="66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395288" y="5229225"/>
            <a:ext cx="8229600" cy="1143000"/>
          </a:xfrm>
        </p:spPr>
        <p:txBody>
          <a:bodyPr/>
          <a:lstStyle/>
          <a:p>
            <a:pPr eaLnBrk="1" hangingPunct="1">
              <a:defRPr/>
            </a:pPr>
            <a:r>
              <a:rPr lang="en-US" sz="7200" b="1" dirty="0" smtClean="0">
                <a:latin typeface="Times New Roman" panose="02020603050405020304" pitchFamily="18" charset="0"/>
                <a:cs typeface="Times New Roman" panose="02020603050405020304" pitchFamily="18" charset="0"/>
              </a:rPr>
              <a:t>seascapes</a:t>
            </a:r>
            <a:endParaRPr lang="ru-RU" sz="7200" b="1" dirty="0" smtClean="0">
              <a:latin typeface="Times New Roman" panose="02020603050405020304" pitchFamily="18" charset="0"/>
              <a:cs typeface="Times New Roman" panose="02020603050405020304" pitchFamily="18" charset="0"/>
            </a:endParaRPr>
          </a:p>
        </p:txBody>
      </p:sp>
      <p:pic>
        <p:nvPicPr>
          <p:cNvPr id="25603" name="Picture 5" descr="Картинка 1 из 50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05" y="319082"/>
            <a:ext cx="8005083" cy="522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261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ppt_x"/>
                                          </p:val>
                                        </p:tav>
                                        <p:tav tm="100000">
                                          <p:val>
                                            <p:strVal val="#ppt_x"/>
                                          </p:val>
                                        </p:tav>
                                      </p:tavLst>
                                    </p:anim>
                                    <p:anim calcmode="lin" valueType="num">
                                      <p:cBhvr additive="base">
                                        <p:cTn id="8" dur="500" fill="hold"/>
                                        <p:tgtEl>
                                          <p:spTgt spid="67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319836" y="5715000"/>
            <a:ext cx="8229600" cy="1143000"/>
          </a:xfrm>
        </p:spPr>
        <p:txBody>
          <a:bodyPr/>
          <a:lstStyle/>
          <a:p>
            <a:pPr eaLnBrk="1" hangingPunct="1">
              <a:defRPr/>
            </a:pPr>
            <a:r>
              <a:rPr lang="en-US" sz="7200" b="1" dirty="0" smtClean="0">
                <a:latin typeface="Times New Roman" panose="02020603050405020304" pitchFamily="18" charset="0"/>
                <a:cs typeface="Times New Roman" panose="02020603050405020304" pitchFamily="18" charset="0"/>
              </a:rPr>
              <a:t>still life (still </a:t>
            </a:r>
            <a:r>
              <a:rPr lang="en-US" sz="7200" b="1" dirty="0" err="1" smtClean="0">
                <a:latin typeface="Times New Roman" panose="02020603050405020304" pitchFamily="18" charset="0"/>
                <a:cs typeface="Times New Roman" panose="02020603050405020304" pitchFamily="18" charset="0"/>
              </a:rPr>
              <a:t>life</a:t>
            </a:r>
            <a:r>
              <a:rPr lang="en-US" sz="7200" b="1" dirty="0" err="1" smtClean="0">
                <a:solidFill>
                  <a:srgbClr val="C00000"/>
                </a:solidFill>
                <a:latin typeface="Times New Roman" panose="02020603050405020304" pitchFamily="18" charset="0"/>
                <a:cs typeface="Times New Roman" panose="02020603050405020304" pitchFamily="18" charset="0"/>
              </a:rPr>
              <a:t>s</a:t>
            </a:r>
            <a:r>
              <a:rPr lang="en-US" sz="7200" dirty="0" smtClean="0"/>
              <a:t>)</a:t>
            </a:r>
            <a:endParaRPr lang="ru-RU" sz="7200" dirty="0" smtClean="0"/>
          </a:p>
        </p:txBody>
      </p:sp>
      <p:pic>
        <p:nvPicPr>
          <p:cNvPr id="26627" name="Picture 5" descr="Картинка 19 из 640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38" y="69011"/>
            <a:ext cx="4829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7" descr="Картинка 18 из 6400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5625" y="1974011"/>
            <a:ext cx="4857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216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additive="base">
                                        <p:cTn id="7" dur="500" fill="hold"/>
                                        <p:tgtEl>
                                          <p:spTgt spid="68610"/>
                                        </p:tgtEl>
                                        <p:attrNameLst>
                                          <p:attrName>ppt_x</p:attrName>
                                        </p:attrNameLst>
                                      </p:cBhvr>
                                      <p:tavLst>
                                        <p:tav tm="0">
                                          <p:val>
                                            <p:strVal val="#ppt_x"/>
                                          </p:val>
                                        </p:tav>
                                        <p:tav tm="100000">
                                          <p:val>
                                            <p:strVal val="#ppt_x"/>
                                          </p:val>
                                        </p:tav>
                                      </p:tavLst>
                                    </p:anim>
                                    <p:anim calcmode="lin" valueType="num">
                                      <p:cBhvr additive="base">
                                        <p:cTn id="8" dur="500" fill="hold"/>
                                        <p:tgtEl>
                                          <p:spTgt spid="686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297231" y="5799048"/>
            <a:ext cx="8229600" cy="1143000"/>
          </a:xfrm>
        </p:spPr>
        <p:txBody>
          <a:bodyPr>
            <a:normAutofit/>
          </a:bodyPr>
          <a:lstStyle/>
          <a:p>
            <a:pPr eaLnBrk="1" hangingPunct="1">
              <a:defRPr/>
            </a:pPr>
            <a:r>
              <a:rPr lang="en-US" sz="7200" b="1" dirty="0" smtClean="0">
                <a:latin typeface="Times New Roman" panose="02020603050405020304" pitchFamily="18" charset="0"/>
                <a:cs typeface="Times New Roman" panose="02020603050405020304" pitchFamily="18" charset="0"/>
              </a:rPr>
              <a:t>genre painting </a:t>
            </a:r>
            <a:endParaRPr lang="ru-RU" sz="7200" b="1" dirty="0" smtClean="0">
              <a:latin typeface="Times New Roman" panose="02020603050405020304" pitchFamily="18" charset="0"/>
              <a:cs typeface="Times New Roman" panose="02020603050405020304" pitchFamily="18" charset="0"/>
            </a:endParaRPr>
          </a:p>
        </p:txBody>
      </p:sp>
      <p:pic>
        <p:nvPicPr>
          <p:cNvPr id="27651" name="Picture 5" descr="Картинка 2 из 252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45" y="0"/>
            <a:ext cx="5528773" cy="59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028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additive="base">
                                        <p:cTn id="7" dur="500" fill="hold"/>
                                        <p:tgtEl>
                                          <p:spTgt spid="69634"/>
                                        </p:tgtEl>
                                        <p:attrNameLst>
                                          <p:attrName>ppt_x</p:attrName>
                                        </p:attrNameLst>
                                      </p:cBhvr>
                                      <p:tavLst>
                                        <p:tav tm="0">
                                          <p:val>
                                            <p:strVal val="#ppt_x"/>
                                          </p:val>
                                        </p:tav>
                                        <p:tav tm="100000">
                                          <p:val>
                                            <p:strVal val="#ppt_x"/>
                                          </p:val>
                                        </p:tav>
                                      </p:tavLst>
                                    </p:anim>
                                    <p:anim calcmode="lin" valueType="num">
                                      <p:cBhvr additive="base">
                                        <p:cTn id="8" dur="500" fill="hold"/>
                                        <p:tgtEl>
                                          <p:spTgt spid="696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42910" y="221907"/>
            <a:ext cx="7886700" cy="1325563"/>
          </a:xfrm>
          <a:solidFill>
            <a:schemeClr val="accent3">
              <a:lumMod val="50000"/>
            </a:schemeClr>
          </a:solidFill>
        </p:spPr>
        <p:txBody>
          <a:bodyPr/>
          <a:lstStyle/>
          <a:p>
            <a:r>
              <a:rPr lang="en-US" dirty="0" smtClean="0">
                <a:solidFill>
                  <a:schemeClr val="bg1"/>
                </a:solidFill>
                <a:latin typeface="Arial Black" pitchFamily="34" charset="0"/>
              </a:rPr>
              <a:t>Art and Design</a:t>
            </a:r>
            <a:endParaRPr lang="ru-RU" dirty="0">
              <a:solidFill>
                <a:schemeClr val="bg1"/>
              </a:solidFill>
              <a:latin typeface="Arial Black" pitchFamily="34" charset="0"/>
            </a:endParaRPr>
          </a:p>
        </p:txBody>
      </p:sp>
      <p:sp>
        <p:nvSpPr>
          <p:cNvPr id="5" name="Прямоугольник 4"/>
          <p:cNvSpPr/>
          <p:nvPr/>
        </p:nvSpPr>
        <p:spPr>
          <a:xfrm>
            <a:off x="3214678" y="3214686"/>
            <a:ext cx="3522054" cy="523220"/>
          </a:xfrm>
          <a:prstGeom prst="rect">
            <a:avLst/>
          </a:prstGeom>
        </p:spPr>
        <p:txBody>
          <a:bodyPr wrap="none">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rectangle </a:t>
            </a:r>
            <a:r>
              <a:rPr lang="en-US" sz="2800" b="1" dirty="0" smtClean="0">
                <a:solidFill>
                  <a:srgbClr val="C00000"/>
                </a:solidFill>
                <a:latin typeface="Times New Roman" panose="02020603050405020304" pitchFamily="18" charset="0"/>
                <a:cs typeface="Times New Roman" panose="02020603050405020304" pitchFamily="18" charset="0"/>
              </a:rPr>
              <a:t>[ˈ</a:t>
            </a:r>
            <a:r>
              <a:rPr lang="en-US" sz="2800" b="1" dirty="0" err="1" smtClean="0">
                <a:solidFill>
                  <a:srgbClr val="C00000"/>
                </a:solidFill>
                <a:latin typeface="Times New Roman" panose="02020603050405020304" pitchFamily="18" charset="0"/>
                <a:cs typeface="Times New Roman" panose="02020603050405020304" pitchFamily="18" charset="0"/>
              </a:rPr>
              <a:t>rɛktæŋɡl</a:t>
            </a:r>
            <a:r>
              <a:rPr lang="en-US" sz="2800" b="1" dirty="0" smtClean="0">
                <a:solidFill>
                  <a:srgbClr val="C00000"/>
                </a:solidFill>
                <a:latin typeface="Times New Roman" panose="02020603050405020304" pitchFamily="18" charset="0"/>
                <a:cs typeface="Times New Roman" panose="02020603050405020304" pitchFamily="18" charset="0"/>
              </a:rPr>
              <a:t>]</a:t>
            </a:r>
            <a:r>
              <a:rPr lang="en-US" sz="2800" b="1" dirty="0" smtClean="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57158" y="3643314"/>
            <a:ext cx="3148619" cy="523220"/>
          </a:xfrm>
          <a:prstGeom prst="rect">
            <a:avLst/>
          </a:prstGeom>
        </p:spPr>
        <p:txBody>
          <a:bodyPr wrap="none">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triangle </a:t>
            </a:r>
            <a:r>
              <a:rPr lang="en-US" sz="2800" b="1" dirty="0" smtClean="0">
                <a:solidFill>
                  <a:srgbClr val="C00000"/>
                </a:solidFill>
                <a:latin typeface="Times New Roman" panose="02020603050405020304" pitchFamily="18" charset="0"/>
                <a:cs typeface="Times New Roman" panose="02020603050405020304" pitchFamily="18" charset="0"/>
              </a:rPr>
              <a:t>[ˈ</a:t>
            </a:r>
            <a:r>
              <a:rPr lang="en-US" sz="2800" b="1" dirty="0" err="1" smtClean="0">
                <a:solidFill>
                  <a:srgbClr val="C00000"/>
                </a:solidFill>
                <a:latin typeface="Times New Roman" panose="02020603050405020304" pitchFamily="18" charset="0"/>
                <a:cs typeface="Times New Roman" panose="02020603050405020304" pitchFamily="18" charset="0"/>
              </a:rPr>
              <a:t>traɪæŋɡl</a:t>
            </a:r>
            <a:r>
              <a:rPr lang="en-US" sz="2800" b="1" dirty="0" smtClean="0">
                <a:solidFill>
                  <a:srgbClr val="C00000"/>
                </a:solidFill>
                <a:latin typeface="Times New Roman" panose="02020603050405020304" pitchFamily="18" charset="0"/>
                <a:cs typeface="Times New Roman" panose="02020603050405020304" pitchFamily="18" charset="0"/>
              </a:rPr>
              <a:t>]</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786578" y="3643314"/>
            <a:ext cx="2454454" cy="523220"/>
          </a:xfrm>
          <a:prstGeom prst="rect">
            <a:avLst/>
          </a:prstGeom>
        </p:spPr>
        <p:txBody>
          <a:bodyPr wrap="none">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square </a:t>
            </a:r>
            <a:r>
              <a:rPr lang="en-US" sz="2800" b="1" dirty="0" smtClean="0">
                <a:solidFill>
                  <a:srgbClr val="C00000"/>
                </a:solidFill>
                <a:latin typeface="Times New Roman" panose="02020603050405020304" pitchFamily="18" charset="0"/>
                <a:cs typeface="Times New Roman" panose="02020603050405020304" pitchFamily="18" charset="0"/>
              </a:rPr>
              <a:t>[</a:t>
            </a:r>
            <a:r>
              <a:rPr lang="en-US" sz="2800" b="1" dirty="0" err="1" smtClean="0">
                <a:solidFill>
                  <a:srgbClr val="C00000"/>
                </a:solidFill>
                <a:latin typeface="Times New Roman" panose="02020603050405020304" pitchFamily="18" charset="0"/>
                <a:cs typeface="Times New Roman" panose="02020603050405020304" pitchFamily="18" charset="0"/>
              </a:rPr>
              <a:t>skwɛə</a:t>
            </a:r>
            <a:r>
              <a:rPr lang="en-US" sz="2800" b="1" dirty="0" smtClean="0">
                <a:solidFill>
                  <a:srgbClr val="C00000"/>
                </a:solidFill>
              </a:rPr>
              <a:t>]</a:t>
            </a:r>
            <a:endParaRPr lang="en-US" sz="2800" b="1" dirty="0">
              <a:solidFill>
                <a:srgbClr val="C00000"/>
              </a:solidFill>
            </a:endParaRPr>
          </a:p>
        </p:txBody>
      </p:sp>
      <p:sp>
        <p:nvSpPr>
          <p:cNvPr id="8" name="Прямоугольник 7"/>
          <p:cNvSpPr/>
          <p:nvPr/>
        </p:nvSpPr>
        <p:spPr>
          <a:xfrm>
            <a:off x="642910" y="6143644"/>
            <a:ext cx="2053767" cy="523220"/>
          </a:xfrm>
          <a:prstGeom prst="rect">
            <a:avLst/>
          </a:prstGeom>
        </p:spPr>
        <p:txBody>
          <a:bodyPr wrap="none">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cube </a:t>
            </a:r>
            <a:r>
              <a:rPr lang="en-US" sz="2800" b="1" dirty="0" smtClean="0">
                <a:solidFill>
                  <a:srgbClr val="C00000"/>
                </a:solidFill>
                <a:latin typeface="Times New Roman" panose="02020603050405020304" pitchFamily="18" charset="0"/>
                <a:cs typeface="Times New Roman" panose="02020603050405020304" pitchFamily="18" charset="0"/>
              </a:rPr>
              <a:t>[</a:t>
            </a:r>
            <a:r>
              <a:rPr lang="en-US" sz="2800" b="1" dirty="0" err="1" smtClean="0">
                <a:solidFill>
                  <a:srgbClr val="C00000"/>
                </a:solidFill>
                <a:latin typeface="Times New Roman" panose="02020603050405020304" pitchFamily="18" charset="0"/>
                <a:cs typeface="Times New Roman" panose="02020603050405020304" pitchFamily="18" charset="0"/>
              </a:rPr>
              <a:t>kjuːb</a:t>
            </a:r>
            <a:r>
              <a:rPr lang="en-US" sz="2800" b="1" dirty="0" smtClean="0">
                <a:solidFill>
                  <a:srgbClr val="C00000"/>
                </a:solidFill>
                <a:latin typeface="Times New Roman" panose="02020603050405020304" pitchFamily="18" charset="0"/>
                <a:cs typeface="Times New Roman" panose="02020603050405020304" pitchFamily="18" charset="0"/>
              </a:rPr>
              <a:t>]</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971000" y="6150813"/>
            <a:ext cx="2887265" cy="523220"/>
          </a:xfrm>
          <a:prstGeom prst="rect">
            <a:avLst/>
          </a:prstGeom>
        </p:spPr>
        <p:txBody>
          <a:bodyPr wrap="none">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cylinder </a:t>
            </a:r>
            <a:r>
              <a:rPr lang="en-US" sz="2800" b="1" dirty="0" smtClean="0">
                <a:solidFill>
                  <a:srgbClr val="C00000"/>
                </a:solidFill>
                <a:latin typeface="Times New Roman" panose="02020603050405020304" pitchFamily="18" charset="0"/>
                <a:cs typeface="Times New Roman" panose="02020603050405020304" pitchFamily="18" charset="0"/>
              </a:rPr>
              <a:t>[ˈ</a:t>
            </a:r>
            <a:r>
              <a:rPr lang="en-US" sz="2800" b="1" dirty="0" err="1" smtClean="0">
                <a:solidFill>
                  <a:srgbClr val="C00000"/>
                </a:solidFill>
                <a:latin typeface="Times New Roman" panose="02020603050405020304" pitchFamily="18" charset="0"/>
                <a:cs typeface="Times New Roman" panose="02020603050405020304" pitchFamily="18" charset="0"/>
              </a:rPr>
              <a:t>sɪlɪndə</a:t>
            </a:r>
            <a:r>
              <a:rPr lang="en-US" sz="2800" b="1" dirty="0" smtClean="0">
                <a:solidFill>
                  <a:srgbClr val="C00000"/>
                </a:solidFill>
                <a:latin typeface="Times New Roman" panose="02020603050405020304" pitchFamily="18" charset="0"/>
                <a:cs typeface="Times New Roman" panose="02020603050405020304" pitchFamily="18" charset="0"/>
              </a:rPr>
              <a:t>]</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10" name="Рисунок 9" descr="images (6).jpg"/>
          <p:cNvPicPr>
            <a:picLocks noChangeAspect="1"/>
          </p:cNvPicPr>
          <p:nvPr/>
        </p:nvPicPr>
        <p:blipFill>
          <a:blip r:embed="rId4" cstate="print"/>
          <a:stretch>
            <a:fillRect/>
          </a:stretch>
        </p:blipFill>
        <p:spPr>
          <a:xfrm>
            <a:off x="7000892" y="1714488"/>
            <a:ext cx="1857373" cy="1857373"/>
          </a:xfrm>
          <a:prstGeom prst="rect">
            <a:avLst/>
          </a:prstGeom>
        </p:spPr>
      </p:pic>
      <p:pic>
        <p:nvPicPr>
          <p:cNvPr id="11" name="Рисунок 10" descr="images (7).jpg"/>
          <p:cNvPicPr>
            <a:picLocks noChangeAspect="1"/>
          </p:cNvPicPr>
          <p:nvPr/>
        </p:nvPicPr>
        <p:blipFill>
          <a:blip r:embed="rId5" cstate="print"/>
          <a:stretch>
            <a:fillRect/>
          </a:stretch>
        </p:blipFill>
        <p:spPr>
          <a:xfrm>
            <a:off x="7072316" y="4500570"/>
            <a:ext cx="1643074" cy="1643074"/>
          </a:xfrm>
          <a:prstGeom prst="rect">
            <a:avLst/>
          </a:prstGeom>
        </p:spPr>
      </p:pic>
      <p:pic>
        <p:nvPicPr>
          <p:cNvPr id="12" name="Рисунок 11" descr="images.png"/>
          <p:cNvPicPr>
            <a:picLocks noChangeAspect="1"/>
          </p:cNvPicPr>
          <p:nvPr/>
        </p:nvPicPr>
        <p:blipFill>
          <a:blip r:embed="rId6" cstate="print"/>
          <a:stretch>
            <a:fillRect/>
          </a:stretch>
        </p:blipFill>
        <p:spPr>
          <a:xfrm>
            <a:off x="500034" y="1571612"/>
            <a:ext cx="2000264" cy="2000264"/>
          </a:xfrm>
          <a:prstGeom prst="rect">
            <a:avLst/>
          </a:prstGeom>
        </p:spPr>
      </p:pic>
      <p:pic>
        <p:nvPicPr>
          <p:cNvPr id="13" name="Рисунок 12" descr="rectangle-shape.png"/>
          <p:cNvPicPr>
            <a:picLocks noChangeAspect="1"/>
          </p:cNvPicPr>
          <p:nvPr/>
        </p:nvPicPr>
        <p:blipFill>
          <a:blip r:embed="rId7" cstate="print"/>
          <a:stretch>
            <a:fillRect/>
          </a:stretch>
        </p:blipFill>
        <p:spPr>
          <a:xfrm>
            <a:off x="2857488" y="1571612"/>
            <a:ext cx="3429024" cy="1571636"/>
          </a:xfrm>
          <a:prstGeom prst="rect">
            <a:avLst/>
          </a:prstGeom>
        </p:spPr>
      </p:pic>
      <p:pic>
        <p:nvPicPr>
          <p:cNvPr id="14" name="Рисунок 13" descr="RotatingCube.png"/>
          <p:cNvPicPr>
            <a:picLocks noChangeAspect="1"/>
          </p:cNvPicPr>
          <p:nvPr/>
        </p:nvPicPr>
        <p:blipFill>
          <a:blip r:embed="rId8" cstate="print"/>
          <a:stretch>
            <a:fillRect/>
          </a:stretch>
        </p:blipFill>
        <p:spPr>
          <a:xfrm>
            <a:off x="535760" y="4247395"/>
            <a:ext cx="2071702" cy="1896249"/>
          </a:xfrm>
          <a:prstGeom prst="rect">
            <a:avLst/>
          </a:prstGeom>
        </p:spPr>
      </p:pic>
      <p:sp>
        <p:nvSpPr>
          <p:cNvPr id="15" name="TextBox 14"/>
          <p:cNvSpPr txBox="1"/>
          <p:nvPr/>
        </p:nvSpPr>
        <p:spPr>
          <a:xfrm>
            <a:off x="2714612" y="4000504"/>
            <a:ext cx="4214842" cy="830997"/>
          </a:xfrm>
          <a:prstGeom prst="rect">
            <a:avLst/>
          </a:prstGeom>
          <a:noFill/>
        </p:spPr>
        <p:txBody>
          <a:bodyPr wrap="square" rtlCol="0">
            <a:spAutoFit/>
          </a:bodyPr>
          <a:lstStyle/>
          <a:p>
            <a:r>
              <a:rPr lang="en-US" sz="4800" b="1" dirty="0" smtClean="0">
                <a:solidFill>
                  <a:srgbClr val="0070C0"/>
                </a:solidFill>
                <a:latin typeface="Imprint MT Shadow" pitchFamily="82" charset="0"/>
                <a:ea typeface="Batang" pitchFamily="18" charset="-127"/>
              </a:rPr>
              <a:t>Painting Styles</a:t>
            </a:r>
            <a:endParaRPr lang="ru-RU" sz="4800" b="1" dirty="0">
              <a:solidFill>
                <a:srgbClr val="0070C0"/>
              </a:solidFill>
              <a:latin typeface="Batang" pitchFamily="18" charset="-127"/>
              <a:ea typeface="Batang" pitchFamily="18" charset="-127"/>
            </a:endParaRPr>
          </a:p>
        </p:txBody>
      </p:sp>
      <p:sp>
        <p:nvSpPr>
          <p:cNvPr id="16" name="TextBox 15"/>
          <p:cNvSpPr txBox="1"/>
          <p:nvPr/>
        </p:nvSpPr>
        <p:spPr>
          <a:xfrm>
            <a:off x="2857488" y="4936446"/>
            <a:ext cx="4286280" cy="1323439"/>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Where are these figures used?</a:t>
            </a:r>
          </a:p>
          <a:p>
            <a:pPr algn="ctr"/>
            <a:endParaRPr lang="en-US" sz="2400" b="1" dirty="0" smtClean="0">
              <a:solidFill>
                <a:srgbClr val="002060"/>
              </a:solidFill>
            </a:endParaRPr>
          </a:p>
        </p:txBody>
      </p:sp>
      <p:pic>
        <p:nvPicPr>
          <p:cNvPr id="2" name="12 - Across the Curriculum. Ex. 1 p. 5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13097" y="5955085"/>
            <a:ext cx="609600" cy="609600"/>
          </a:xfrm>
          <a:prstGeom prst="rect">
            <a:avLst/>
          </a:prstGeom>
        </p:spPr>
      </p:pic>
      <p:sp>
        <p:nvSpPr>
          <p:cNvPr id="3" name="TextBox 2"/>
          <p:cNvSpPr txBox="1"/>
          <p:nvPr/>
        </p:nvSpPr>
        <p:spPr>
          <a:xfrm>
            <a:off x="668363" y="527054"/>
            <a:ext cx="8307339" cy="646331"/>
          </a:xfrm>
          <a:prstGeom prst="rect">
            <a:avLst/>
          </a:prstGeom>
          <a:noFill/>
        </p:spPr>
        <p:txBody>
          <a:bodyPr wrap="none" rtlCol="0">
            <a:spAutoFit/>
          </a:bodyPr>
          <a:lstStyle/>
          <a:p>
            <a:r>
              <a:rPr lang="en-US" sz="3600" dirty="0" smtClean="0">
                <a:latin typeface="Times New Roman" panose="02020603050405020304" pitchFamily="18" charset="0"/>
                <a:cs typeface="Times New Roman" panose="02020603050405020304" pitchFamily="18" charset="0"/>
              </a:rPr>
              <a:t>You can see the words. Do you know them?</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1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23588" fill="hold"/>
                                        <p:tgtEl>
                                          <p:spTgt spid="2"/>
                                        </p:tgtEl>
                                      </p:cBhvr>
                                    </p:cmd>
                                  </p:childTnLst>
                                </p:cTn>
                              </p:par>
                            </p:childTnLst>
                          </p:cTn>
                        </p:par>
                      </p:childTnLst>
                    </p:cTn>
                  </p:par>
                </p:childTnLst>
              </p:cTn>
              <p:nextCondLst>
                <p:cond evt="onClick" delay="0">
                  <p:tgtEl>
                    <p:spTgt spid="2"/>
                  </p:tgtEl>
                </p:cond>
              </p:nextCondLst>
            </p:seq>
            <p:audio>
              <p:cMediaNode vol="80000">
                <p:cTn id="44" fill="hold" display="0">
                  <p:stCondLst>
                    <p:cond delay="indefinite"/>
                  </p:stCondLst>
                  <p:endCondLst>
                    <p:cond evt="onStopAudio" delay="0">
                      <p:tgtEl>
                        <p:sldTgt/>
                      </p:tgtEl>
                    </p:cond>
                  </p:endCondLst>
                </p:cTn>
                <p:tgtEl>
                  <p:spTgt spid="2"/>
                </p:tgtEl>
              </p:cMediaNode>
            </p:audio>
          </p:childTnLst>
        </p:cTn>
      </p:par>
    </p:tnLst>
    <p:bldLst>
      <p:bldP spid="4" grpId="0" animBg="1"/>
      <p:bldP spid="15" grpId="0"/>
      <p:bldP spid="16" grpId="0" build="allAtOnce"/>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4066" y="2855189"/>
            <a:ext cx="8074325" cy="1754326"/>
          </a:xfrm>
          <a:prstGeom prst="rect">
            <a:avLst/>
          </a:prstGeom>
        </p:spPr>
        <p:txBody>
          <a:bodyPr wrap="square">
            <a:spAutoFit/>
          </a:bodyPr>
          <a:lstStyle/>
          <a:p>
            <a:r>
              <a:rPr lang="en-US" sz="3600" b="1" dirty="0">
                <a:solidFill>
                  <a:srgbClr val="C00000"/>
                </a:solidFill>
                <a:latin typeface="Times New Roman" panose="02020603050405020304" pitchFamily="18" charset="0"/>
                <a:cs typeface="Times New Roman" panose="02020603050405020304" pitchFamily="18" charset="0"/>
              </a:rPr>
              <a:t>Painting styles</a:t>
            </a:r>
            <a:r>
              <a:rPr lang="en-US" sz="3600" b="1" dirty="0">
                <a:latin typeface="Times New Roman" panose="02020603050405020304" pitchFamily="18" charset="0"/>
                <a:cs typeface="Times New Roman" panose="02020603050405020304" pitchFamily="18" charset="0"/>
              </a:rPr>
              <a:t> refer to the way in which the artist chooses to express their subject or vision within their piece. </a:t>
            </a:r>
            <a:endParaRPr lang="ru-RU" sz="36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7802" y="509715"/>
            <a:ext cx="8471142" cy="2246769"/>
          </a:xfrm>
          <a:prstGeom prst="rect">
            <a:avLst/>
          </a:prstGeom>
        </p:spPr>
        <p:txBody>
          <a:bodyPr wrap="square">
            <a:spAutoFit/>
          </a:bodyPr>
          <a:lstStyle/>
          <a:p>
            <a:r>
              <a:rPr lang="en-US" sz="3600" b="1" dirty="0" smtClean="0">
                <a:latin typeface="Times New Roman" panose="02020603050405020304" pitchFamily="18" charset="0"/>
                <a:cs typeface="Times New Roman" panose="02020603050405020304" pitchFamily="18" charset="0"/>
              </a:rPr>
              <a:t>You’ll work with the table where you can find the description of the main </a:t>
            </a:r>
            <a:r>
              <a:rPr lang="en-US" sz="3600" b="1" dirty="0" smtClean="0">
                <a:solidFill>
                  <a:srgbClr val="C00000"/>
                </a:solidFill>
                <a:latin typeface="Times New Roman" panose="02020603050405020304" pitchFamily="18" charset="0"/>
                <a:cs typeface="Times New Roman" panose="02020603050405020304" pitchFamily="18" charset="0"/>
              </a:rPr>
              <a:t>painting styles.</a:t>
            </a:r>
          </a:p>
          <a:p>
            <a:endParaRPr lang="en-US" sz="3200" b="1" dirty="0" smtClean="0">
              <a:solidFill>
                <a:srgbClr val="C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14066" y="5288318"/>
            <a:ext cx="8557405" cy="1323439"/>
          </a:xfrm>
          <a:prstGeom prst="rect">
            <a:avLst/>
          </a:prstGeom>
        </p:spPr>
        <p:txBody>
          <a:bodyPr wrap="square">
            <a:spAutoFit/>
          </a:bodyPr>
          <a:lstStyle/>
          <a:p>
            <a:r>
              <a:rPr lang="en-US" sz="4000" b="1" dirty="0">
                <a:solidFill>
                  <a:srgbClr val="C00000"/>
                </a:solidFill>
                <a:latin typeface="Times New Roman" panose="02020603050405020304" pitchFamily="18" charset="0"/>
                <a:cs typeface="Times New Roman" panose="02020603050405020304" pitchFamily="18" charset="0"/>
              </a:rPr>
              <a:t>Match the painting styles with their descriptions.</a:t>
            </a:r>
            <a:endParaRPr lang="ru-RU" sz="4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122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131371462"/>
              </p:ext>
            </p:extLst>
          </p:nvPr>
        </p:nvGraphicFramePr>
        <p:xfrm>
          <a:off x="0" y="-8537"/>
          <a:ext cx="9143999" cy="6832948"/>
        </p:xfrm>
        <a:graphic>
          <a:graphicData uri="http://schemas.openxmlformats.org/drawingml/2006/table">
            <a:tbl>
              <a:tblPr firstRow="1" firstCol="1" bandRow="1">
                <a:tableStyleId>{5C22544A-7EE6-4342-B048-85BDC9FD1C3A}</a:tableStyleId>
              </a:tblPr>
              <a:tblGrid>
                <a:gridCol w="1958196">
                  <a:extLst>
                    <a:ext uri="{9D8B030D-6E8A-4147-A177-3AD203B41FA5}">
                      <a16:colId xmlns:a16="http://schemas.microsoft.com/office/drawing/2014/main" val="3642608645"/>
                    </a:ext>
                  </a:extLst>
                </a:gridCol>
                <a:gridCol w="7185803">
                  <a:extLst>
                    <a:ext uri="{9D8B030D-6E8A-4147-A177-3AD203B41FA5}">
                      <a16:colId xmlns:a16="http://schemas.microsoft.com/office/drawing/2014/main" val="4022256122"/>
                    </a:ext>
                  </a:extLst>
                </a:gridCol>
              </a:tblGrid>
              <a:tr h="293477">
                <a:tc>
                  <a:txBody>
                    <a:bodyPr/>
                    <a:lstStyle/>
                    <a:p>
                      <a:pPr>
                        <a:lnSpc>
                          <a:spcPct val="107000"/>
                        </a:lnSpc>
                        <a:spcAft>
                          <a:spcPts val="0"/>
                        </a:spcAft>
                      </a:pPr>
                      <a:r>
                        <a:rPr lang="en-US" sz="1800" dirty="0">
                          <a:solidFill>
                            <a:srgbClr val="FFFF00"/>
                          </a:solidFill>
                          <a:effectLst/>
                        </a:rPr>
                        <a:t>Styles in painting</a:t>
                      </a:r>
                      <a:endParaRPr lang="ru-RU"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89" marR="49189" marT="0" marB="0"/>
                </a:tc>
                <a:tc>
                  <a:txBody>
                    <a:bodyPr/>
                    <a:lstStyle/>
                    <a:p>
                      <a:pPr>
                        <a:lnSpc>
                          <a:spcPct val="107000"/>
                        </a:lnSpc>
                        <a:spcAft>
                          <a:spcPts val="0"/>
                        </a:spcAft>
                      </a:pPr>
                      <a:r>
                        <a:rPr lang="en-US" sz="1800" dirty="0">
                          <a:solidFill>
                            <a:srgbClr val="FFFF00"/>
                          </a:solidFill>
                          <a:effectLst/>
                        </a:rPr>
                        <a:t>Specific features</a:t>
                      </a:r>
                      <a:endParaRPr lang="ru-RU"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89" marR="49189" marT="0" marB="0"/>
                </a:tc>
                <a:extLst>
                  <a:ext uri="{0D108BD9-81ED-4DB2-BD59-A6C34878D82A}">
                    <a16:rowId xmlns:a16="http://schemas.microsoft.com/office/drawing/2014/main" val="4102830894"/>
                  </a:ext>
                </a:extLst>
              </a:tr>
              <a:tr h="362041">
                <a:tc>
                  <a:txBody>
                    <a:bodyPr/>
                    <a:lstStyle/>
                    <a:p>
                      <a:pPr>
                        <a:lnSpc>
                          <a:spcPct val="107000"/>
                        </a:lnSpc>
                        <a:spcAft>
                          <a:spcPts val="0"/>
                        </a:spcAft>
                      </a:pPr>
                      <a:r>
                        <a:rPr lang="en-US" sz="1600" dirty="0">
                          <a:effectLst/>
                        </a:rPr>
                        <a:t>Classicism</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89" marR="49189" marT="0" marB="0"/>
                </a:tc>
                <a:tc>
                  <a:txBody>
                    <a:bodyPr/>
                    <a:lstStyle/>
                    <a:p>
                      <a:pPr>
                        <a:lnSpc>
                          <a:spcPct val="107000"/>
                        </a:lnSpc>
                        <a:spcAft>
                          <a:spcPts val="0"/>
                        </a:spcAft>
                      </a:pPr>
                      <a:r>
                        <a:rPr lang="en-US" sz="1600" dirty="0">
                          <a:effectLst/>
                        </a:rPr>
                        <a:t>a 20th century movement of artists who used strange dreamlike </a:t>
                      </a:r>
                      <a:r>
                        <a:rPr lang="en-US" sz="1600" dirty="0" smtClean="0">
                          <a:effectLst/>
                        </a:rPr>
                        <a:t>images</a:t>
                      </a:r>
                      <a:endParaRPr lang="ru-RU" sz="1600" dirty="0">
                        <a:effectLst/>
                      </a:endParaRPr>
                    </a:p>
                  </a:txBody>
                  <a:tcPr marL="49189" marR="49189" marT="0" marB="0"/>
                </a:tc>
                <a:extLst>
                  <a:ext uri="{0D108BD9-81ED-4DB2-BD59-A6C34878D82A}">
                    <a16:rowId xmlns:a16="http://schemas.microsoft.com/office/drawing/2014/main" val="669530800"/>
                  </a:ext>
                </a:extLst>
              </a:tr>
              <a:tr h="881271">
                <a:tc>
                  <a:txBody>
                    <a:bodyPr/>
                    <a:lstStyle/>
                    <a:p>
                      <a:pPr>
                        <a:lnSpc>
                          <a:spcPct val="107000"/>
                        </a:lnSpc>
                        <a:spcAft>
                          <a:spcPts val="0"/>
                        </a:spcAft>
                      </a:pPr>
                      <a:r>
                        <a:rPr lang="en-US" sz="1600" dirty="0">
                          <a:effectLst/>
                        </a:rPr>
                        <a:t>Realism</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89" marR="49189" marT="0" marB="0"/>
                </a:tc>
                <a:tc>
                  <a:txBody>
                    <a:bodyPr/>
                    <a:lstStyle/>
                    <a:p>
                      <a:pPr>
                        <a:lnSpc>
                          <a:spcPct val="107000"/>
                        </a:lnSpc>
                        <a:spcAft>
                          <a:spcPts val="0"/>
                        </a:spcAft>
                      </a:pPr>
                      <a:r>
                        <a:rPr lang="en-US" sz="1600" dirty="0">
                          <a:effectLst/>
                        </a:rPr>
                        <a:t>an art movement developed in Germany early in the 20th century that expresses feelings rather than describing objects and experiences</a:t>
                      </a:r>
                      <a:endParaRPr lang="ru-RU" sz="1600" dirty="0">
                        <a:effectLst/>
                      </a:endParaRPr>
                    </a:p>
                    <a:p>
                      <a:pPr>
                        <a:lnSpc>
                          <a:spcPct val="107000"/>
                        </a:lnSpc>
                        <a:spcAft>
                          <a:spcPts val="0"/>
                        </a:spcAft>
                      </a:pPr>
                      <a:r>
                        <a:rPr lang="en-US" sz="1600" dirty="0">
                          <a:effectLst/>
                        </a:rPr>
                        <a:t>Exaggerated </a:t>
                      </a:r>
                      <a:r>
                        <a:rPr lang="en-US" sz="1600" dirty="0" err="1">
                          <a:effectLst/>
                        </a:rPr>
                        <a:t>colours</a:t>
                      </a:r>
                      <a:r>
                        <a:rPr lang="en-US" sz="1600" dirty="0">
                          <a:effectLst/>
                        </a:rPr>
                        <a:t> and shapes are used to convey </a:t>
                      </a:r>
                      <a:r>
                        <a:rPr lang="en-US" sz="1600" dirty="0" smtClean="0">
                          <a:effectLst/>
                        </a:rPr>
                        <a:t>feelings</a:t>
                      </a:r>
                      <a:endParaRPr lang="ru-RU" sz="1600" dirty="0">
                        <a:effectLst/>
                      </a:endParaRPr>
                    </a:p>
                  </a:txBody>
                  <a:tcPr marL="49189" marR="49189" marT="0" marB="0"/>
                </a:tc>
                <a:extLst>
                  <a:ext uri="{0D108BD9-81ED-4DB2-BD59-A6C34878D82A}">
                    <a16:rowId xmlns:a16="http://schemas.microsoft.com/office/drawing/2014/main" val="2566814322"/>
                  </a:ext>
                </a:extLst>
              </a:tr>
              <a:tr h="585220">
                <a:tc>
                  <a:txBody>
                    <a:bodyPr/>
                    <a:lstStyle/>
                    <a:p>
                      <a:pPr>
                        <a:lnSpc>
                          <a:spcPct val="107000"/>
                        </a:lnSpc>
                        <a:spcAft>
                          <a:spcPts val="0"/>
                        </a:spcAft>
                      </a:pPr>
                      <a:r>
                        <a:rPr lang="en-US" sz="1600">
                          <a:effectLst/>
                        </a:rPr>
                        <a:t>Romanticism</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9189" marR="49189" marT="0" marB="0"/>
                </a:tc>
                <a:tc>
                  <a:txBody>
                    <a:bodyPr/>
                    <a:lstStyle/>
                    <a:p>
                      <a:pPr>
                        <a:lnSpc>
                          <a:spcPct val="107000"/>
                        </a:lnSpc>
                        <a:spcAft>
                          <a:spcPts val="0"/>
                        </a:spcAft>
                      </a:pPr>
                      <a:r>
                        <a:rPr lang="en-US" sz="1600" dirty="0">
                          <a:effectLst/>
                        </a:rPr>
                        <a:t>a 20th century style of art, in which objects </a:t>
                      </a:r>
                      <a:r>
                        <a:rPr lang="en-US" sz="1600" dirty="0" err="1">
                          <a:effectLst/>
                        </a:rPr>
                        <a:t>ahd</a:t>
                      </a:r>
                      <a:r>
                        <a:rPr lang="en-US" sz="1600" dirty="0">
                          <a:effectLst/>
                        </a:rPr>
                        <a:t> people are represented by geometric </a:t>
                      </a:r>
                      <a:r>
                        <a:rPr lang="en-US" sz="1600" dirty="0" smtClean="0">
                          <a:effectLst/>
                        </a:rPr>
                        <a:t>shapes.</a:t>
                      </a:r>
                      <a:r>
                        <a:rPr lang="en-US" sz="1600" baseline="0" dirty="0" smtClean="0">
                          <a:effectLst/>
                        </a:rPr>
                        <a:t>  </a:t>
                      </a:r>
                      <a:r>
                        <a:rPr lang="en-US" sz="1600" dirty="0" smtClean="0">
                          <a:effectLst/>
                        </a:rPr>
                        <a:t>Things </a:t>
                      </a:r>
                      <a:r>
                        <a:rPr lang="en-US" sz="1600" dirty="0">
                          <a:effectLst/>
                        </a:rPr>
                        <a:t>are broken up into angular </a:t>
                      </a:r>
                      <a:r>
                        <a:rPr lang="en-US" sz="1600" dirty="0" smtClean="0">
                          <a:effectLst/>
                        </a:rPr>
                        <a:t>shapes</a:t>
                      </a:r>
                      <a:endParaRPr lang="ru-RU" sz="1600" dirty="0">
                        <a:effectLst/>
                      </a:endParaRPr>
                    </a:p>
                  </a:txBody>
                  <a:tcPr marL="49189" marR="49189" marT="0" marB="0"/>
                </a:tc>
                <a:extLst>
                  <a:ext uri="{0D108BD9-81ED-4DB2-BD59-A6C34878D82A}">
                    <a16:rowId xmlns:a16="http://schemas.microsoft.com/office/drawing/2014/main" val="794937865"/>
                  </a:ext>
                </a:extLst>
              </a:tr>
              <a:tr h="1104651">
                <a:tc>
                  <a:txBody>
                    <a:bodyPr/>
                    <a:lstStyle/>
                    <a:p>
                      <a:pPr>
                        <a:lnSpc>
                          <a:spcPct val="107000"/>
                        </a:lnSpc>
                        <a:spcAft>
                          <a:spcPts val="0"/>
                        </a:spcAft>
                      </a:pPr>
                      <a:r>
                        <a:rPr lang="en-US" sz="1600" dirty="0">
                          <a:effectLst/>
                        </a:rPr>
                        <a:t>Impressionism</a:t>
                      </a:r>
                      <a:endParaRPr lang="ru-RU" sz="1600" dirty="0">
                        <a:effectLst/>
                      </a:endParaRPr>
                    </a:p>
                    <a:p>
                      <a:pPr>
                        <a:lnSpc>
                          <a:spcPct val="107000"/>
                        </a:lnSpc>
                        <a:spcAft>
                          <a:spcPts val="0"/>
                        </a:spcAft>
                      </a:pPr>
                      <a:r>
                        <a:rPr lang="en-US" sz="1600" dirty="0">
                          <a:effectLst/>
                        </a:rPr>
                        <a:t> </a:t>
                      </a:r>
                      <a:endParaRPr lang="ru-RU" sz="1600" dirty="0">
                        <a:effectLst/>
                      </a:endParaRPr>
                    </a:p>
                    <a:p>
                      <a:pPr>
                        <a:lnSpc>
                          <a:spcPct val="107000"/>
                        </a:lnSpc>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89" marR="49189" marT="0" marB="0"/>
                </a:tc>
                <a:tc>
                  <a:txBody>
                    <a:bodyPr/>
                    <a:lstStyle/>
                    <a:p>
                      <a:pPr>
                        <a:lnSpc>
                          <a:spcPct val="107000"/>
                        </a:lnSpc>
                        <a:spcAft>
                          <a:spcPts val="0"/>
                        </a:spcAft>
                      </a:pPr>
                      <a:r>
                        <a:rPr lang="ru-RU" sz="1600" dirty="0">
                          <a:effectLst/>
                        </a:rPr>
                        <a:t> </a:t>
                      </a:r>
                      <a:r>
                        <a:rPr lang="en-US" sz="1600" dirty="0">
                          <a:effectLst/>
                        </a:rPr>
                        <a:t>art form that represents ideas using geometric and other designs instead of natural forms seeking to break away from traditional representation of physical objects. Pioneered by Kandinsky and others in the early 20th century.</a:t>
                      </a:r>
                      <a:endParaRPr lang="ru-RU" sz="1600" dirty="0">
                        <a:effectLst/>
                      </a:endParaRPr>
                    </a:p>
                    <a:p>
                      <a:pPr>
                        <a:lnSpc>
                          <a:spcPct val="107000"/>
                        </a:lnSpc>
                        <a:spcAft>
                          <a:spcPts val="0"/>
                        </a:spcAft>
                      </a:pPr>
                      <a:r>
                        <a:rPr lang="en-US" sz="1600" dirty="0">
                          <a:effectLst/>
                        </a:rPr>
                        <a:t>  It doesn’t show real people or things, but only shapes and </a:t>
                      </a:r>
                      <a:r>
                        <a:rPr lang="en-US" sz="1600" dirty="0" err="1">
                          <a:effectLst/>
                        </a:rPr>
                        <a:t>colours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89" marR="49189" marT="0" marB="0"/>
                </a:tc>
                <a:extLst>
                  <a:ext uri="{0D108BD9-81ED-4DB2-BD59-A6C34878D82A}">
                    <a16:rowId xmlns:a16="http://schemas.microsoft.com/office/drawing/2014/main" val="2277711211"/>
                  </a:ext>
                </a:extLst>
              </a:tr>
              <a:tr h="881271">
                <a:tc>
                  <a:txBody>
                    <a:bodyPr/>
                    <a:lstStyle/>
                    <a:p>
                      <a:pPr>
                        <a:lnSpc>
                          <a:spcPct val="107000"/>
                        </a:lnSpc>
                        <a:spcAft>
                          <a:spcPts val="0"/>
                        </a:spcAft>
                      </a:pPr>
                      <a:r>
                        <a:rPr lang="en-US" sz="1600">
                          <a:effectLst/>
                        </a:rPr>
                        <a:t>Surrealism</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9189" marR="49189" marT="0" marB="0"/>
                </a:tc>
                <a:tc>
                  <a:txBody>
                    <a:bodyPr/>
                    <a:lstStyle/>
                    <a:p>
                      <a:pPr>
                        <a:lnSpc>
                          <a:spcPct val="107000"/>
                        </a:lnSpc>
                        <a:spcAft>
                          <a:spcPts val="0"/>
                        </a:spcAft>
                      </a:pPr>
                      <a:r>
                        <a:rPr lang="en-US" sz="1600" dirty="0">
                          <a:effectLst/>
                        </a:rPr>
                        <a:t>a movement in art during the 17th and 18th centuries in Europe that is simple, regular, and does not show strong emotions</a:t>
                      </a:r>
                      <a:endParaRPr lang="ru-RU" sz="1600" dirty="0">
                        <a:effectLst/>
                      </a:endParaRPr>
                    </a:p>
                    <a:p>
                      <a:pPr>
                        <a:lnSpc>
                          <a:spcPct val="107000"/>
                        </a:lnSpc>
                        <a:spcAft>
                          <a:spcPts val="0"/>
                        </a:spcAft>
                      </a:pPr>
                      <a:r>
                        <a:rPr lang="en-US" sz="1600" dirty="0">
                          <a:effectLst/>
                        </a:rPr>
                        <a:t>  Balanced and controlled, simple forms, following ancient models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89" marR="49189" marT="0" marB="0"/>
                </a:tc>
                <a:extLst>
                  <a:ext uri="{0D108BD9-81ED-4DB2-BD59-A6C34878D82A}">
                    <a16:rowId xmlns:a16="http://schemas.microsoft.com/office/drawing/2014/main" val="2580169488"/>
                  </a:ext>
                </a:extLst>
              </a:tr>
              <a:tr h="1039197">
                <a:tc>
                  <a:txBody>
                    <a:bodyPr/>
                    <a:lstStyle/>
                    <a:p>
                      <a:pPr>
                        <a:lnSpc>
                          <a:spcPct val="107000"/>
                        </a:lnSpc>
                        <a:spcAft>
                          <a:spcPts val="0"/>
                        </a:spcAft>
                      </a:pPr>
                      <a:r>
                        <a:rPr lang="en-US" sz="1600">
                          <a:effectLst/>
                        </a:rPr>
                        <a:t>Cubism</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9189" marR="49189" marT="0" marB="0"/>
                </a:tc>
                <a:tc>
                  <a:txBody>
                    <a:bodyPr/>
                    <a:lstStyle/>
                    <a:p>
                      <a:pPr>
                        <a:lnSpc>
                          <a:spcPct val="107000"/>
                        </a:lnSpc>
                        <a:spcAft>
                          <a:spcPts val="0"/>
                        </a:spcAft>
                      </a:pPr>
                      <a:r>
                        <a:rPr lang="en-US" sz="1600" dirty="0">
                          <a:effectLst/>
                        </a:rPr>
                        <a:t>a way of painting that was popular in the late 18th and early 19th century, in which feelings, imagination, and wild natural beauty were considered more important that anything else</a:t>
                      </a:r>
                      <a:endParaRPr lang="ru-RU" sz="1600" dirty="0">
                        <a:effectLst/>
                      </a:endParaRPr>
                    </a:p>
                    <a:p>
                      <a:pPr>
                        <a:lnSpc>
                          <a:spcPct val="107000"/>
                        </a:lnSpc>
                        <a:spcAft>
                          <a:spcPts val="0"/>
                        </a:spcAft>
                      </a:pPr>
                      <a:r>
                        <a:rPr lang="en-US" sz="1600" dirty="0">
                          <a:effectLst/>
                        </a:rPr>
                        <a:t>  Shows heroic isolation, emphasis on women and children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89" marR="49189" marT="0" marB="0"/>
                </a:tc>
                <a:extLst>
                  <a:ext uri="{0D108BD9-81ED-4DB2-BD59-A6C34878D82A}">
                    <a16:rowId xmlns:a16="http://schemas.microsoft.com/office/drawing/2014/main" val="2066296958"/>
                  </a:ext>
                </a:extLst>
              </a:tr>
              <a:tr h="800040">
                <a:tc>
                  <a:txBody>
                    <a:bodyPr/>
                    <a:lstStyle/>
                    <a:p>
                      <a:pPr>
                        <a:lnSpc>
                          <a:spcPct val="107000"/>
                        </a:lnSpc>
                        <a:spcAft>
                          <a:spcPts val="0"/>
                        </a:spcAft>
                      </a:pPr>
                      <a:r>
                        <a:rPr lang="en-US" sz="1600">
                          <a:effectLst/>
                        </a:rPr>
                        <a:t>Abstract art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9189" marR="49189" marT="0" marB="0"/>
                </a:tc>
                <a:tc>
                  <a:txBody>
                    <a:bodyPr/>
                    <a:lstStyle/>
                    <a:p>
                      <a:pPr>
                        <a:lnSpc>
                          <a:spcPct val="107000"/>
                        </a:lnSpc>
                        <a:spcAft>
                          <a:spcPts val="0"/>
                        </a:spcAft>
                      </a:pPr>
                      <a:r>
                        <a:rPr lang="en-US" sz="1600" dirty="0">
                          <a:effectLst/>
                        </a:rPr>
                        <a:t>a style of painting founded in France in the 19th century which uses </a:t>
                      </a:r>
                      <a:r>
                        <a:rPr lang="en-US" sz="1600" dirty="0" err="1">
                          <a:effectLst/>
                        </a:rPr>
                        <a:t>colour</a:t>
                      </a:r>
                      <a:r>
                        <a:rPr lang="en-US" sz="1600" dirty="0">
                          <a:effectLst/>
                        </a:rPr>
                        <a:t> instead of details of form to produce effects of light or feeling</a:t>
                      </a:r>
                      <a:endParaRPr lang="ru-RU" sz="1600" dirty="0">
                        <a:effectLst/>
                      </a:endParaRPr>
                    </a:p>
                    <a:p>
                      <a:pPr>
                        <a:lnSpc>
                          <a:spcPct val="107000"/>
                        </a:lnSpc>
                        <a:spcAft>
                          <a:spcPts val="0"/>
                        </a:spcAft>
                      </a:pPr>
                      <a:r>
                        <a:rPr lang="en-US" sz="1600" dirty="0">
                          <a:effectLst/>
                        </a:rPr>
                        <a:t>Gives changing effect of natural light, </a:t>
                      </a:r>
                      <a:r>
                        <a:rPr lang="en-US" sz="1600" dirty="0" err="1">
                          <a:effectLst/>
                        </a:rPr>
                        <a:t>colours</a:t>
                      </a:r>
                      <a:r>
                        <a:rPr lang="en-US" sz="1600" dirty="0">
                          <a:effectLst/>
                        </a:rPr>
                        <a:t> are pure, vivid and bright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89" marR="49189" marT="0" marB="0"/>
                </a:tc>
                <a:extLst>
                  <a:ext uri="{0D108BD9-81ED-4DB2-BD59-A6C34878D82A}">
                    <a16:rowId xmlns:a16="http://schemas.microsoft.com/office/drawing/2014/main" val="3769871871"/>
                  </a:ext>
                </a:extLst>
              </a:tr>
              <a:tr h="881271">
                <a:tc>
                  <a:txBody>
                    <a:bodyPr/>
                    <a:lstStyle/>
                    <a:p>
                      <a:pPr>
                        <a:lnSpc>
                          <a:spcPct val="107000"/>
                        </a:lnSpc>
                        <a:spcAft>
                          <a:spcPts val="0"/>
                        </a:spcAft>
                      </a:pPr>
                      <a:r>
                        <a:rPr lang="en-US" sz="1600">
                          <a:effectLst/>
                        </a:rPr>
                        <a:t>Expressionism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9189" marR="49189" marT="0" marB="0"/>
                </a:tc>
                <a:tc>
                  <a:txBody>
                    <a:bodyPr/>
                    <a:lstStyle/>
                    <a:p>
                      <a:pPr>
                        <a:lnSpc>
                          <a:spcPct val="107000"/>
                        </a:lnSpc>
                        <a:spcAft>
                          <a:spcPts val="0"/>
                        </a:spcAft>
                      </a:pPr>
                      <a:r>
                        <a:rPr lang="en-US" sz="1600" dirty="0">
                          <a:effectLst/>
                        </a:rPr>
                        <a:t>the style of art in which things, especially unpleasant things, are shown or described as they really are in life</a:t>
                      </a:r>
                      <a:endParaRPr lang="ru-RU" sz="1600" dirty="0">
                        <a:effectLst/>
                      </a:endParaRPr>
                    </a:p>
                    <a:p>
                      <a:pPr>
                        <a:lnSpc>
                          <a:spcPct val="107000"/>
                        </a:lnSpc>
                        <a:spcAft>
                          <a:spcPts val="0"/>
                        </a:spcAft>
                      </a:pPr>
                      <a:r>
                        <a:rPr lang="en-US" sz="1600" dirty="0">
                          <a:effectLst/>
                        </a:rPr>
                        <a:t>    It shows things as they really are lifelike pictures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89" marR="49189" marT="0" marB="0"/>
                </a:tc>
                <a:extLst>
                  <a:ext uri="{0D108BD9-81ED-4DB2-BD59-A6C34878D82A}">
                    <a16:rowId xmlns:a16="http://schemas.microsoft.com/office/drawing/2014/main" val="1848043623"/>
                  </a:ext>
                </a:extLst>
              </a:tr>
            </a:tbl>
          </a:graphicData>
        </a:graphic>
      </p:graphicFrame>
    </p:spTree>
    <p:extLst>
      <p:ext uri="{BB962C8B-B14F-4D97-AF65-F5344CB8AC3E}">
        <p14:creationId xmlns:p14="http://schemas.microsoft.com/office/powerpoint/2010/main" val="284041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920742811"/>
              </p:ext>
            </p:extLst>
          </p:nvPr>
        </p:nvGraphicFramePr>
        <p:xfrm>
          <a:off x="25879" y="-132"/>
          <a:ext cx="9118120" cy="6802976"/>
        </p:xfrm>
        <a:graphic>
          <a:graphicData uri="http://schemas.openxmlformats.org/drawingml/2006/table">
            <a:tbl>
              <a:tblPr firstRow="1" firstCol="1" bandRow="1">
                <a:tableStyleId>{5C22544A-7EE6-4342-B048-85BDC9FD1C3A}</a:tableStyleId>
              </a:tblPr>
              <a:tblGrid>
                <a:gridCol w="1664898">
                  <a:extLst>
                    <a:ext uri="{9D8B030D-6E8A-4147-A177-3AD203B41FA5}">
                      <a16:colId xmlns:a16="http://schemas.microsoft.com/office/drawing/2014/main" val="1536809310"/>
                    </a:ext>
                  </a:extLst>
                </a:gridCol>
                <a:gridCol w="7453222">
                  <a:extLst>
                    <a:ext uri="{9D8B030D-6E8A-4147-A177-3AD203B41FA5}">
                      <a16:colId xmlns:a16="http://schemas.microsoft.com/office/drawing/2014/main" val="313045118"/>
                    </a:ext>
                  </a:extLst>
                </a:gridCol>
              </a:tblGrid>
              <a:tr h="700908">
                <a:tc>
                  <a:txBody>
                    <a:bodyPr/>
                    <a:lstStyle/>
                    <a:p>
                      <a:pPr>
                        <a:lnSpc>
                          <a:spcPct val="115000"/>
                        </a:lnSpc>
                        <a:spcAft>
                          <a:spcPts val="0"/>
                        </a:spcAft>
                      </a:pPr>
                      <a:r>
                        <a:rPr lang="en-US" sz="2000" dirty="0">
                          <a:solidFill>
                            <a:srgbClr val="C00000"/>
                          </a:solidFill>
                          <a:effectLst/>
                        </a:rPr>
                        <a:t>Styles in painting</a:t>
                      </a:r>
                      <a:endParaRPr lang="ru-RU"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tc>
                  <a:txBody>
                    <a:bodyPr/>
                    <a:lstStyle/>
                    <a:p>
                      <a:pPr>
                        <a:lnSpc>
                          <a:spcPct val="115000"/>
                        </a:lnSpc>
                        <a:spcAft>
                          <a:spcPts val="0"/>
                        </a:spcAft>
                      </a:pPr>
                      <a:r>
                        <a:rPr lang="en-US" sz="1800" dirty="0">
                          <a:solidFill>
                            <a:srgbClr val="C00000"/>
                          </a:solidFill>
                          <a:effectLst/>
                        </a:rPr>
                        <a:t>Specific features</a:t>
                      </a:r>
                      <a:endParaRPr lang="ru-RU" sz="1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extLst>
                  <a:ext uri="{0D108BD9-81ED-4DB2-BD59-A6C34878D82A}">
                    <a16:rowId xmlns:a16="http://schemas.microsoft.com/office/drawing/2014/main" val="1320655784"/>
                  </a:ext>
                </a:extLst>
              </a:tr>
              <a:tr h="849514">
                <a:tc>
                  <a:txBody>
                    <a:bodyPr/>
                    <a:lstStyle/>
                    <a:p>
                      <a:pPr>
                        <a:lnSpc>
                          <a:spcPct val="115000"/>
                        </a:lnSpc>
                        <a:spcAft>
                          <a:spcPts val="0"/>
                        </a:spcAft>
                      </a:pPr>
                      <a:r>
                        <a:rPr lang="en-US" sz="2200" dirty="0">
                          <a:solidFill>
                            <a:srgbClr val="FFC000"/>
                          </a:solidFill>
                          <a:effectLst/>
                        </a:rPr>
                        <a:t>Classicism</a:t>
                      </a:r>
                      <a:endParaRPr lang="ru-RU" sz="22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tc>
                  <a:txBody>
                    <a:bodyPr/>
                    <a:lstStyle/>
                    <a:p>
                      <a:pPr>
                        <a:lnSpc>
                          <a:spcPct val="115000"/>
                        </a:lnSpc>
                        <a:spcAft>
                          <a:spcPts val="0"/>
                        </a:spcAft>
                      </a:pPr>
                      <a:r>
                        <a:rPr lang="en-US" sz="1600" dirty="0">
                          <a:effectLst/>
                        </a:rPr>
                        <a:t>a movement in art during the 17th and 18th centuries in Europe that is simple, regular, and does not show strong </a:t>
                      </a:r>
                      <a:r>
                        <a:rPr lang="en-US" sz="1600" dirty="0" smtClean="0">
                          <a:effectLst/>
                        </a:rPr>
                        <a:t>emotions</a:t>
                      </a:r>
                      <a:r>
                        <a:rPr lang="ru-RU" sz="1600" dirty="0" smtClean="0">
                          <a:effectLst/>
                        </a:rPr>
                        <a:t>.</a:t>
                      </a:r>
                      <a:r>
                        <a:rPr lang="ru-RU" sz="1600" baseline="0" dirty="0" smtClean="0">
                          <a:effectLst/>
                        </a:rPr>
                        <a:t>  </a:t>
                      </a:r>
                      <a:r>
                        <a:rPr lang="en-US" sz="1600" dirty="0" smtClean="0">
                          <a:effectLst/>
                        </a:rPr>
                        <a:t> </a:t>
                      </a:r>
                      <a:r>
                        <a:rPr lang="en-US" sz="1600" dirty="0">
                          <a:effectLst/>
                        </a:rPr>
                        <a:t>Balanced and controlled, simple forms, following ancient models</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extLst>
                  <a:ext uri="{0D108BD9-81ED-4DB2-BD59-A6C34878D82A}">
                    <a16:rowId xmlns:a16="http://schemas.microsoft.com/office/drawing/2014/main" val="2631915541"/>
                  </a:ext>
                </a:extLst>
              </a:tr>
              <a:tr h="605264">
                <a:tc>
                  <a:txBody>
                    <a:bodyPr/>
                    <a:lstStyle/>
                    <a:p>
                      <a:pPr>
                        <a:lnSpc>
                          <a:spcPct val="115000"/>
                        </a:lnSpc>
                        <a:spcAft>
                          <a:spcPts val="0"/>
                        </a:spcAft>
                      </a:pPr>
                      <a:r>
                        <a:rPr lang="en-US" sz="2200" dirty="0" smtClean="0">
                          <a:solidFill>
                            <a:srgbClr val="FFC000"/>
                          </a:solidFill>
                          <a:effectLst/>
                        </a:rPr>
                        <a:t>Realism</a:t>
                      </a:r>
                      <a:endParaRPr lang="ru-RU" sz="22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tc>
                  <a:txBody>
                    <a:bodyPr/>
                    <a:lstStyle/>
                    <a:p>
                      <a:pPr>
                        <a:lnSpc>
                          <a:spcPct val="115000"/>
                        </a:lnSpc>
                        <a:spcAft>
                          <a:spcPts val="0"/>
                        </a:spcAft>
                      </a:pPr>
                      <a:r>
                        <a:rPr lang="en-US" sz="1600" dirty="0">
                          <a:effectLst/>
                        </a:rPr>
                        <a:t>the style of art in which things, especially unpleasant things, are shown or described as they really are in </a:t>
                      </a:r>
                      <a:r>
                        <a:rPr lang="en-US" sz="1600" dirty="0" smtClean="0">
                          <a:effectLst/>
                        </a:rPr>
                        <a:t>life</a:t>
                      </a:r>
                      <a:r>
                        <a:rPr lang="ru-RU" sz="1600" dirty="0" smtClean="0">
                          <a:effectLst/>
                        </a:rPr>
                        <a:t>.</a:t>
                      </a:r>
                      <a:r>
                        <a:rPr lang="ru-RU" sz="1600" baseline="0" dirty="0" smtClean="0">
                          <a:effectLst/>
                        </a:rPr>
                        <a:t>    </a:t>
                      </a:r>
                      <a:r>
                        <a:rPr lang="en-US" sz="1600" dirty="0" smtClean="0">
                          <a:effectLst/>
                        </a:rPr>
                        <a:t>  </a:t>
                      </a:r>
                      <a:r>
                        <a:rPr lang="en-US" sz="1600" dirty="0">
                          <a:effectLst/>
                        </a:rPr>
                        <a:t>It shows things as they really are lifelike pictures</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extLst>
                  <a:ext uri="{0D108BD9-81ED-4DB2-BD59-A6C34878D82A}">
                    <a16:rowId xmlns:a16="http://schemas.microsoft.com/office/drawing/2014/main" val="582625029"/>
                  </a:ext>
                </a:extLst>
              </a:tr>
              <a:tr h="900948">
                <a:tc>
                  <a:txBody>
                    <a:bodyPr/>
                    <a:lstStyle/>
                    <a:p>
                      <a:pPr>
                        <a:lnSpc>
                          <a:spcPct val="115000"/>
                        </a:lnSpc>
                        <a:spcAft>
                          <a:spcPts val="0"/>
                        </a:spcAft>
                      </a:pPr>
                      <a:r>
                        <a:rPr lang="en-US" sz="2000" dirty="0">
                          <a:solidFill>
                            <a:srgbClr val="FFC000"/>
                          </a:solidFill>
                          <a:effectLst/>
                        </a:rPr>
                        <a:t>Romanticism</a:t>
                      </a:r>
                      <a:endParaRPr lang="ru-RU" sz="20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tc>
                  <a:txBody>
                    <a:bodyPr/>
                    <a:lstStyle/>
                    <a:p>
                      <a:pPr>
                        <a:lnSpc>
                          <a:spcPct val="115000"/>
                        </a:lnSpc>
                        <a:spcAft>
                          <a:spcPts val="0"/>
                        </a:spcAft>
                      </a:pPr>
                      <a:r>
                        <a:rPr lang="en-US" sz="1600" dirty="0">
                          <a:effectLst/>
                        </a:rPr>
                        <a:t>a way of painting that was popular in the late 18th and early 19th century, in which feelings, imagination, and wild natural beauty were considered more important that anything </a:t>
                      </a:r>
                      <a:r>
                        <a:rPr lang="en-US" sz="1600" dirty="0" smtClean="0">
                          <a:effectLst/>
                        </a:rPr>
                        <a:t>else</a:t>
                      </a:r>
                      <a:r>
                        <a:rPr lang="ru-RU" sz="1600" dirty="0" smtClean="0">
                          <a:effectLst/>
                        </a:rPr>
                        <a:t>.</a:t>
                      </a:r>
                      <a:r>
                        <a:rPr lang="ru-RU" sz="1600" baseline="0" dirty="0" smtClean="0">
                          <a:effectLst/>
                        </a:rPr>
                        <a:t> </a:t>
                      </a:r>
                      <a:r>
                        <a:rPr lang="en-US" sz="1600" dirty="0" smtClean="0">
                          <a:effectLst/>
                        </a:rPr>
                        <a:t>Shows </a:t>
                      </a:r>
                      <a:r>
                        <a:rPr lang="en-US" sz="1600" dirty="0">
                          <a:effectLst/>
                        </a:rPr>
                        <a:t>heroic isolation, emphasis on women and children</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extLst>
                  <a:ext uri="{0D108BD9-81ED-4DB2-BD59-A6C34878D82A}">
                    <a16:rowId xmlns:a16="http://schemas.microsoft.com/office/drawing/2014/main" val="691245397"/>
                  </a:ext>
                </a:extLst>
              </a:tr>
              <a:tr h="915944">
                <a:tc>
                  <a:txBody>
                    <a:bodyPr/>
                    <a:lstStyle/>
                    <a:p>
                      <a:pPr>
                        <a:lnSpc>
                          <a:spcPct val="115000"/>
                        </a:lnSpc>
                        <a:spcAft>
                          <a:spcPts val="0"/>
                        </a:spcAft>
                      </a:pPr>
                      <a:r>
                        <a:rPr lang="en-US" sz="2000" dirty="0">
                          <a:solidFill>
                            <a:srgbClr val="FFC000"/>
                          </a:solidFill>
                          <a:effectLst/>
                        </a:rPr>
                        <a:t>Impressionism</a:t>
                      </a:r>
                      <a:endParaRPr lang="ru-RU" sz="2000" dirty="0">
                        <a:solidFill>
                          <a:srgbClr val="FFC000"/>
                        </a:solidFill>
                        <a:effectLst/>
                      </a:endParaRPr>
                    </a:p>
                    <a:p>
                      <a:pPr>
                        <a:lnSpc>
                          <a:spcPct val="115000"/>
                        </a:lnSpc>
                        <a:spcAft>
                          <a:spcPts val="0"/>
                        </a:spcAft>
                      </a:pPr>
                      <a:r>
                        <a:rPr lang="en-US" sz="1600" dirty="0">
                          <a:effectLst/>
                        </a:rPr>
                        <a:t> </a:t>
                      </a:r>
                      <a:endParaRPr lang="ru-RU" sz="1600" dirty="0">
                        <a:effectLst/>
                      </a:endParaRPr>
                    </a:p>
                    <a:p>
                      <a:pPr>
                        <a:lnSpc>
                          <a:spcPct val="115000"/>
                        </a:lnSpc>
                        <a:spcAft>
                          <a:spcPts val="0"/>
                        </a:spcAft>
                      </a:pPr>
                      <a:r>
                        <a:rPr lang="en-US" sz="1600" dirty="0">
                          <a:effectLst/>
                        </a:rPr>
                        <a:t> </a:t>
                      </a:r>
                      <a:endParaRPr lang="ru-RU" sz="1600" dirty="0">
                        <a:effectLst/>
                      </a:endParaRPr>
                    </a:p>
                  </a:txBody>
                  <a:tcPr marL="41733" marR="41733" marT="0" marB="0"/>
                </a:tc>
                <a:tc>
                  <a:txBody>
                    <a:bodyPr/>
                    <a:lstStyle/>
                    <a:p>
                      <a:pPr>
                        <a:lnSpc>
                          <a:spcPct val="115000"/>
                        </a:lnSpc>
                        <a:spcAft>
                          <a:spcPts val="0"/>
                        </a:spcAft>
                      </a:pPr>
                      <a:r>
                        <a:rPr lang="en-US" sz="1600" dirty="0">
                          <a:effectLst/>
                        </a:rPr>
                        <a:t>a style of painting founded in France in the 19th century which uses </a:t>
                      </a:r>
                      <a:r>
                        <a:rPr lang="en-US" sz="1600" dirty="0" err="1">
                          <a:effectLst/>
                        </a:rPr>
                        <a:t>colour</a:t>
                      </a:r>
                      <a:r>
                        <a:rPr lang="en-US" sz="1600" dirty="0">
                          <a:effectLst/>
                        </a:rPr>
                        <a:t> instead of details of form to produce effects of light or </a:t>
                      </a:r>
                      <a:r>
                        <a:rPr lang="en-US" sz="1600" dirty="0" smtClean="0">
                          <a:effectLst/>
                        </a:rPr>
                        <a:t>feeling</a:t>
                      </a:r>
                      <a:endParaRPr lang="ru-RU" sz="1600" dirty="0" smtClean="0">
                        <a:effectLst/>
                      </a:endParaRPr>
                    </a:p>
                    <a:p>
                      <a:pPr>
                        <a:lnSpc>
                          <a:spcPct val="115000"/>
                        </a:lnSpc>
                        <a:spcAft>
                          <a:spcPts val="0"/>
                        </a:spcAft>
                      </a:pPr>
                      <a:r>
                        <a:rPr lang="en-US" sz="1600" dirty="0" smtClean="0">
                          <a:effectLst/>
                        </a:rPr>
                        <a:t>Gives changing effect of natural light, </a:t>
                      </a:r>
                      <a:r>
                        <a:rPr lang="en-US" sz="1600" dirty="0" err="1" smtClean="0">
                          <a:effectLst/>
                        </a:rPr>
                        <a:t>colours</a:t>
                      </a:r>
                      <a:r>
                        <a:rPr lang="en-US" sz="1600" dirty="0" smtClean="0">
                          <a:effectLst/>
                        </a:rPr>
                        <a:t> are pure, vivid and bright </a:t>
                      </a:r>
                      <a:endParaRPr lang="ru-RU" sz="1600" dirty="0">
                        <a:effectLst/>
                      </a:endParaRPr>
                    </a:p>
                  </a:txBody>
                  <a:tcPr marL="41733" marR="41733" marT="0" marB="0"/>
                </a:tc>
                <a:extLst>
                  <a:ext uri="{0D108BD9-81ED-4DB2-BD59-A6C34878D82A}">
                    <a16:rowId xmlns:a16="http://schemas.microsoft.com/office/drawing/2014/main" val="281216366"/>
                  </a:ext>
                </a:extLst>
              </a:tr>
              <a:tr h="403510">
                <a:tc>
                  <a:txBody>
                    <a:bodyPr/>
                    <a:lstStyle/>
                    <a:p>
                      <a:pPr>
                        <a:lnSpc>
                          <a:spcPct val="115000"/>
                        </a:lnSpc>
                        <a:spcAft>
                          <a:spcPts val="0"/>
                        </a:spcAft>
                      </a:pPr>
                      <a:r>
                        <a:rPr lang="en-US" sz="2200" dirty="0">
                          <a:solidFill>
                            <a:srgbClr val="FFC000"/>
                          </a:solidFill>
                          <a:effectLst/>
                        </a:rPr>
                        <a:t>Surrealism</a:t>
                      </a:r>
                      <a:endParaRPr lang="ru-RU" sz="22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tc>
                  <a:txBody>
                    <a:bodyPr/>
                    <a:lstStyle/>
                    <a:p>
                      <a:pPr>
                        <a:lnSpc>
                          <a:spcPct val="115000"/>
                        </a:lnSpc>
                        <a:spcAft>
                          <a:spcPts val="0"/>
                        </a:spcAft>
                      </a:pPr>
                      <a:r>
                        <a:rPr lang="en-US" sz="1600" dirty="0">
                          <a:effectLst/>
                        </a:rPr>
                        <a:t>a 20th century movement of artists who used strange dreamlike images</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extLst>
                  <a:ext uri="{0D108BD9-81ED-4DB2-BD59-A6C34878D82A}">
                    <a16:rowId xmlns:a16="http://schemas.microsoft.com/office/drawing/2014/main" val="471862592"/>
                  </a:ext>
                </a:extLst>
              </a:tr>
              <a:tr h="605264">
                <a:tc>
                  <a:txBody>
                    <a:bodyPr/>
                    <a:lstStyle/>
                    <a:p>
                      <a:pPr>
                        <a:lnSpc>
                          <a:spcPct val="115000"/>
                        </a:lnSpc>
                        <a:spcAft>
                          <a:spcPts val="0"/>
                        </a:spcAft>
                      </a:pPr>
                      <a:r>
                        <a:rPr lang="en-US" sz="2200" dirty="0">
                          <a:solidFill>
                            <a:srgbClr val="FFC000"/>
                          </a:solidFill>
                          <a:effectLst/>
                        </a:rPr>
                        <a:t>Cubism</a:t>
                      </a:r>
                      <a:endParaRPr lang="ru-RU" sz="22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tc>
                  <a:txBody>
                    <a:bodyPr/>
                    <a:lstStyle/>
                    <a:p>
                      <a:pPr>
                        <a:lnSpc>
                          <a:spcPct val="115000"/>
                        </a:lnSpc>
                        <a:spcAft>
                          <a:spcPts val="0"/>
                        </a:spcAft>
                      </a:pPr>
                      <a:r>
                        <a:rPr lang="en-US" sz="1600" dirty="0">
                          <a:effectLst/>
                        </a:rPr>
                        <a:t>a 20th century style of art, in which objects </a:t>
                      </a:r>
                      <a:r>
                        <a:rPr lang="en-US" sz="1600" dirty="0" err="1">
                          <a:effectLst/>
                        </a:rPr>
                        <a:t>ahd</a:t>
                      </a:r>
                      <a:r>
                        <a:rPr lang="en-US" sz="1600" dirty="0">
                          <a:effectLst/>
                        </a:rPr>
                        <a:t> people are represented by geometric </a:t>
                      </a:r>
                      <a:r>
                        <a:rPr lang="en-US" sz="1600" dirty="0" smtClean="0">
                          <a:effectLst/>
                        </a:rPr>
                        <a:t>shapes</a:t>
                      </a:r>
                      <a:r>
                        <a:rPr lang="ru-RU" sz="1600" dirty="0" smtClean="0">
                          <a:effectLst/>
                        </a:rPr>
                        <a:t>.</a:t>
                      </a:r>
                      <a:r>
                        <a:rPr lang="ru-RU" sz="1600" baseline="0" dirty="0" smtClean="0">
                          <a:effectLst/>
                        </a:rPr>
                        <a:t>  </a:t>
                      </a:r>
                      <a:r>
                        <a:rPr lang="en-US" sz="1600" dirty="0" smtClean="0">
                          <a:effectLst/>
                        </a:rPr>
                        <a:t> </a:t>
                      </a:r>
                      <a:r>
                        <a:rPr lang="en-US" sz="1600" dirty="0">
                          <a:effectLst/>
                        </a:rPr>
                        <a:t>Things are broken up into angular shapes</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extLst>
                  <a:ext uri="{0D108BD9-81ED-4DB2-BD59-A6C34878D82A}">
                    <a16:rowId xmlns:a16="http://schemas.microsoft.com/office/drawing/2014/main" val="1105019347"/>
                  </a:ext>
                </a:extLst>
              </a:tr>
              <a:tr h="971978">
                <a:tc>
                  <a:txBody>
                    <a:bodyPr/>
                    <a:lstStyle/>
                    <a:p>
                      <a:pPr>
                        <a:lnSpc>
                          <a:spcPct val="115000"/>
                        </a:lnSpc>
                        <a:spcAft>
                          <a:spcPts val="0"/>
                        </a:spcAft>
                      </a:pPr>
                      <a:r>
                        <a:rPr lang="en-US" sz="2200" dirty="0">
                          <a:solidFill>
                            <a:srgbClr val="FFC000"/>
                          </a:solidFill>
                          <a:effectLst/>
                        </a:rPr>
                        <a:t>Abstract art</a:t>
                      </a:r>
                      <a:endParaRPr lang="ru-RU" sz="22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tc>
                  <a:txBody>
                    <a:bodyPr/>
                    <a:lstStyle/>
                    <a:p>
                      <a:pPr>
                        <a:lnSpc>
                          <a:spcPct val="115000"/>
                        </a:lnSpc>
                        <a:spcAft>
                          <a:spcPts val="0"/>
                        </a:spcAft>
                      </a:pPr>
                      <a:r>
                        <a:rPr lang="en-US" sz="1600" dirty="0">
                          <a:effectLst/>
                        </a:rPr>
                        <a:t>art form that represents ideas using geometric and other designs instead of natural </a:t>
                      </a:r>
                      <a:r>
                        <a:rPr lang="en-US" sz="1600" dirty="0" smtClean="0">
                          <a:effectLst/>
                        </a:rPr>
                        <a:t>forms. </a:t>
                      </a:r>
                      <a:r>
                        <a:rPr lang="en-US" sz="1600" dirty="0">
                          <a:effectLst/>
                        </a:rPr>
                        <a:t>Pioneered by Kandinsky and others in the early 20th </a:t>
                      </a:r>
                      <a:r>
                        <a:rPr lang="en-US" sz="1600" dirty="0" smtClean="0">
                          <a:effectLst/>
                        </a:rPr>
                        <a:t>century.</a:t>
                      </a:r>
                      <a:r>
                        <a:rPr lang="ru-RU" sz="1600" baseline="0" dirty="0" smtClean="0">
                          <a:effectLst/>
                        </a:rPr>
                        <a:t> </a:t>
                      </a:r>
                      <a:r>
                        <a:rPr lang="en-US" sz="1600" dirty="0" smtClean="0">
                          <a:effectLst/>
                        </a:rPr>
                        <a:t>It </a:t>
                      </a:r>
                      <a:r>
                        <a:rPr lang="en-US" sz="1600" dirty="0">
                          <a:effectLst/>
                        </a:rPr>
                        <a:t>doesn’t show real people or things, but only shapes and </a:t>
                      </a:r>
                      <a:r>
                        <a:rPr lang="en-US" sz="1600" dirty="0" err="1">
                          <a:effectLst/>
                        </a:rPr>
                        <a:t>colours</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extLst>
                  <a:ext uri="{0D108BD9-81ED-4DB2-BD59-A6C34878D82A}">
                    <a16:rowId xmlns:a16="http://schemas.microsoft.com/office/drawing/2014/main" val="508536256"/>
                  </a:ext>
                </a:extLst>
              </a:tr>
              <a:tr h="849514">
                <a:tc>
                  <a:txBody>
                    <a:bodyPr/>
                    <a:lstStyle/>
                    <a:p>
                      <a:pPr>
                        <a:lnSpc>
                          <a:spcPct val="115000"/>
                        </a:lnSpc>
                        <a:spcAft>
                          <a:spcPts val="0"/>
                        </a:spcAft>
                      </a:pPr>
                      <a:r>
                        <a:rPr lang="en-US" sz="2000" dirty="0">
                          <a:solidFill>
                            <a:srgbClr val="FFC000"/>
                          </a:solidFill>
                          <a:effectLst/>
                        </a:rPr>
                        <a:t>Expressionism </a:t>
                      </a:r>
                      <a:endParaRPr lang="ru-RU" sz="20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tc>
                  <a:txBody>
                    <a:bodyPr/>
                    <a:lstStyle/>
                    <a:p>
                      <a:pPr>
                        <a:lnSpc>
                          <a:spcPct val="115000"/>
                        </a:lnSpc>
                        <a:spcAft>
                          <a:spcPts val="0"/>
                        </a:spcAft>
                      </a:pPr>
                      <a:r>
                        <a:rPr lang="en-US" sz="1600" dirty="0">
                          <a:effectLst/>
                        </a:rPr>
                        <a:t>an art movement developed in Germany early in the 20th century that expresses feelings rather than describing objects and experiences</a:t>
                      </a:r>
                      <a:endParaRPr lang="ru-RU" sz="1600" dirty="0">
                        <a:effectLst/>
                      </a:endParaRPr>
                    </a:p>
                    <a:p>
                      <a:pPr>
                        <a:lnSpc>
                          <a:spcPct val="115000"/>
                        </a:lnSpc>
                        <a:spcAft>
                          <a:spcPts val="0"/>
                        </a:spcAft>
                      </a:pPr>
                      <a:r>
                        <a:rPr lang="en-US" sz="1600" dirty="0">
                          <a:effectLst/>
                        </a:rPr>
                        <a:t>Exaggerated </a:t>
                      </a:r>
                      <a:r>
                        <a:rPr lang="en-US" sz="1600" dirty="0" err="1">
                          <a:effectLst/>
                        </a:rPr>
                        <a:t>colours</a:t>
                      </a:r>
                      <a:r>
                        <a:rPr lang="en-US" sz="1600" dirty="0">
                          <a:effectLst/>
                        </a:rPr>
                        <a:t> and shapes are used to convey feelings</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733" marR="41733" marT="0" marB="0"/>
                </a:tc>
                <a:extLst>
                  <a:ext uri="{0D108BD9-81ED-4DB2-BD59-A6C34878D82A}">
                    <a16:rowId xmlns:a16="http://schemas.microsoft.com/office/drawing/2014/main" val="3114840921"/>
                  </a:ext>
                </a:extLst>
              </a:tr>
            </a:tbl>
          </a:graphicData>
        </a:graphic>
      </p:graphicFrame>
      <p:sp>
        <p:nvSpPr>
          <p:cNvPr id="2" name="Блок-схема: процесс 1"/>
          <p:cNvSpPr/>
          <p:nvPr/>
        </p:nvSpPr>
        <p:spPr>
          <a:xfrm>
            <a:off x="2145391" y="2228164"/>
            <a:ext cx="6041078" cy="117319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C000"/>
                </a:solidFill>
                <a:latin typeface="Times New Roman" panose="02020603050405020304" pitchFamily="18" charset="0"/>
                <a:cs typeface="Times New Roman" panose="02020603050405020304" pitchFamily="18" charset="0"/>
              </a:rPr>
              <a:t>Keys</a:t>
            </a:r>
            <a:endParaRPr lang="ru-RU" sz="48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7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805" y="203570"/>
            <a:ext cx="8747184" cy="5021024"/>
          </a:xfrm>
        </p:spPr>
        <p:txBody>
          <a:bodyPr>
            <a:normAutofit/>
          </a:bodyPr>
          <a:lstStyle/>
          <a:p>
            <a:pPr marL="0" indent="0">
              <a:buNone/>
            </a:pPr>
            <a:r>
              <a:rPr lang="en-US" sz="5400" dirty="0" smtClean="0">
                <a:latin typeface="Times New Roman" panose="02020603050405020304" pitchFamily="18" charset="0"/>
                <a:cs typeface="Times New Roman" panose="02020603050405020304" pitchFamily="18" charset="0"/>
              </a:rPr>
              <a:t>You’ll see some famous pictures and you should guess the </a:t>
            </a:r>
            <a:r>
              <a:rPr lang="en-US" sz="5400" b="1" dirty="0" smtClean="0">
                <a:solidFill>
                  <a:srgbClr val="C00000"/>
                </a:solidFill>
                <a:latin typeface="Times New Roman" panose="02020603050405020304" pitchFamily="18" charset="0"/>
                <a:cs typeface="Times New Roman" panose="02020603050405020304" pitchFamily="18" charset="0"/>
              </a:rPr>
              <a:t>painting styles.</a:t>
            </a:r>
            <a:endParaRPr lang="ru-RU" sz="5400" b="1" dirty="0">
              <a:solidFill>
                <a:srgbClr val="C00000"/>
              </a:solidFill>
              <a:latin typeface="Times New Roman" panose="02020603050405020304" pitchFamily="18" charset="0"/>
              <a:cs typeface="Times New Roman" panose="02020603050405020304" pitchFamily="18" charset="0"/>
            </a:endParaRPr>
          </a:p>
        </p:txBody>
      </p:sp>
      <p:pic>
        <p:nvPicPr>
          <p:cNvPr id="4" name="Picture 2" descr="Федор Матвеев. Вид Сицилии. Горы. 1811. Холст, масло."/>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46291">
            <a:off x="5106453" y="2634402"/>
            <a:ext cx="3817895" cy="27105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Последний рейс корабля „Отважны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86926">
            <a:off x="425311" y="2611140"/>
            <a:ext cx="3528201" cy="23050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Бурлаки на Волг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3944" y="4680545"/>
            <a:ext cx="4708010" cy="217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481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moodle.dpk.su/pluginfile.php/14377/course/overviewfiles/df04b14db4170dee21e7d0394c95a70f.jpg"/>
          <p:cNvPicPr>
            <a:picLocks noChangeAspect="1" noChangeArrowheads="1"/>
          </p:cNvPicPr>
          <p:nvPr/>
        </p:nvPicPr>
        <p:blipFill rotWithShape="1">
          <a:blip r:embed="rId2">
            <a:extLst>
              <a:ext uri="{28A0092B-C50C-407E-A947-70E740481C1C}">
                <a14:useLocalDpi xmlns:a14="http://schemas.microsoft.com/office/drawing/2010/main" val="0"/>
              </a:ext>
            </a:extLst>
          </a:blip>
          <a:srcRect b="4932"/>
          <a:stretch/>
        </p:blipFill>
        <p:spPr bwMode="auto">
          <a:xfrm>
            <a:off x="0" y="769410"/>
            <a:ext cx="9351177" cy="60885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2559" y="0"/>
            <a:ext cx="9185848" cy="707886"/>
          </a:xfrm>
          <a:prstGeom prst="rect">
            <a:avLst/>
          </a:prstGeom>
          <a:noFill/>
        </p:spPr>
        <p:txBody>
          <a:bodyPr wrap="none" rtlCol="0">
            <a:spAutoFit/>
          </a:bodyPr>
          <a:lstStyle/>
          <a:p>
            <a:r>
              <a:rPr lang="en-US" sz="4000" b="1" dirty="0" smtClean="0">
                <a:latin typeface="Times New Roman" panose="02020603050405020304" pitchFamily="18" charset="0"/>
                <a:cs typeface="Times New Roman" panose="02020603050405020304" pitchFamily="18" charset="0"/>
              </a:rPr>
              <a:t>What do these pictures have in common?</a:t>
            </a:r>
            <a:endParaRPr lang="ru-RU"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060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Федор Матвеев. Вид Сицилии. Горы. 1811. Холст, масл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46" y="206431"/>
            <a:ext cx="7785100" cy="55270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4446" y="5892134"/>
            <a:ext cx="4572000" cy="369332"/>
          </a:xfrm>
          <a:prstGeom prst="rect">
            <a:avLst/>
          </a:prstGeom>
        </p:spPr>
        <p:txBody>
          <a:bodyPr>
            <a:spAutoFit/>
          </a:bodyPr>
          <a:lstStyle/>
          <a:p>
            <a:r>
              <a:rPr lang="ru-RU" b="1" dirty="0" smtClean="0">
                <a:latin typeface="Times New Roman" panose="02020603050405020304" pitchFamily="18" charset="0"/>
                <a:cs typeface="Times New Roman" panose="02020603050405020304" pitchFamily="18" charset="0"/>
              </a:rPr>
              <a:t>Ф</a:t>
            </a:r>
            <a:r>
              <a:rPr lang="en-US" b="1" dirty="0">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Матвеев. Вид Сицилии. Горы. </a:t>
            </a:r>
            <a:r>
              <a:rPr lang="ru-RU" b="1" dirty="0" smtClean="0">
                <a:latin typeface="Times New Roman" panose="02020603050405020304" pitchFamily="18" charset="0"/>
                <a:cs typeface="Times New Roman" panose="02020603050405020304" pitchFamily="18" charset="0"/>
              </a:rPr>
              <a:t>1811</a:t>
            </a: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086377" y="5802653"/>
            <a:ext cx="4572000" cy="825291"/>
          </a:xfrm>
          <a:prstGeom prst="rect">
            <a:avLst/>
          </a:prstGeom>
        </p:spPr>
        <p:txBody>
          <a:bodyPr>
            <a:spAutoFit/>
          </a:bodyPr>
          <a:lstStyle/>
          <a:p>
            <a:pPr>
              <a:lnSpc>
                <a:spcPct val="115000"/>
              </a:lnSpc>
              <a:spcAft>
                <a:spcPts val="0"/>
              </a:spcAft>
            </a:pPr>
            <a:r>
              <a:rPr lang="en-US" sz="4400" b="1" dirty="0">
                <a:solidFill>
                  <a:srgbClr val="C00000"/>
                </a:solidFill>
              </a:rPr>
              <a:t>Classicism</a:t>
            </a:r>
            <a:endParaRPr lang="ru-RU" sz="4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96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Последний рейс корабля „Отважны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25" y="163902"/>
            <a:ext cx="8599613" cy="561841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7570" y="5782317"/>
            <a:ext cx="6244604" cy="369332"/>
          </a:xfrm>
          <a:prstGeom prst="rect">
            <a:avLst/>
          </a:prstGeom>
        </p:spPr>
        <p:txBody>
          <a:bodyPr wrap="square">
            <a:spAutoFit/>
          </a:bodyPr>
          <a:lstStyle/>
          <a:p>
            <a:r>
              <a:rPr lang="ru-RU" b="1" dirty="0">
                <a:solidFill>
                  <a:srgbClr val="000000"/>
                </a:solidFill>
                <a:latin typeface="Times New Roman" panose="02020603050405020304" pitchFamily="18" charset="0"/>
                <a:cs typeface="Times New Roman" panose="02020603050405020304" pitchFamily="18" charset="0"/>
              </a:rPr>
              <a:t>Д.М.У. </a:t>
            </a:r>
            <a:r>
              <a:rPr lang="ru-RU" b="1" dirty="0" err="1" smtClean="0">
                <a:solidFill>
                  <a:srgbClr val="000000"/>
                </a:solidFill>
                <a:latin typeface="Times New Roman" panose="02020603050405020304" pitchFamily="18" charset="0"/>
                <a:cs typeface="Times New Roman" panose="02020603050405020304" pitchFamily="18" charset="0"/>
              </a:rPr>
              <a:t>Тёрнер</a:t>
            </a:r>
            <a:r>
              <a:rPr lang="ru-RU" b="1" dirty="0" smtClean="0">
                <a:latin typeface="Times New Roman" panose="02020603050405020304" pitchFamily="18" charset="0"/>
                <a:cs typeface="Times New Roman" panose="02020603050405020304" pitchFamily="18" charset="0"/>
              </a:rPr>
              <a:t>. </a:t>
            </a:r>
            <a:r>
              <a:rPr lang="ru-RU" b="1" dirty="0" smtClean="0">
                <a:solidFill>
                  <a:srgbClr val="000000"/>
                </a:solidFill>
                <a:latin typeface="Times New Roman" panose="02020603050405020304" pitchFamily="18" charset="0"/>
                <a:cs typeface="Times New Roman" panose="02020603050405020304" pitchFamily="18" charset="0"/>
              </a:rPr>
              <a:t>Последний </a:t>
            </a:r>
            <a:r>
              <a:rPr lang="ru-RU" b="1" dirty="0">
                <a:solidFill>
                  <a:srgbClr val="000000"/>
                </a:solidFill>
                <a:latin typeface="Times New Roman" panose="02020603050405020304" pitchFamily="18" charset="0"/>
                <a:cs typeface="Times New Roman" panose="02020603050405020304" pitchFamily="18" charset="0"/>
              </a:rPr>
              <a:t>рейс корабля </a:t>
            </a:r>
            <a:r>
              <a:rPr lang="ru-RU" b="1" dirty="0" smtClean="0">
                <a:solidFill>
                  <a:srgbClr val="000000"/>
                </a:solidFill>
                <a:latin typeface="Times New Roman" panose="02020603050405020304" pitchFamily="18" charset="0"/>
                <a:cs typeface="Times New Roman" panose="02020603050405020304" pitchFamily="18" charset="0"/>
              </a:rPr>
              <a:t>«Отважный»  </a:t>
            </a:r>
            <a:endParaRPr lang="ru-RU"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495722" y="5845818"/>
            <a:ext cx="3219984" cy="825291"/>
          </a:xfrm>
          <a:prstGeom prst="rect">
            <a:avLst/>
          </a:prstGeom>
        </p:spPr>
        <p:txBody>
          <a:bodyPr wrap="none">
            <a:spAutoFit/>
          </a:bodyPr>
          <a:lstStyle/>
          <a:p>
            <a:pPr>
              <a:lnSpc>
                <a:spcPct val="115000"/>
              </a:lnSpc>
              <a:spcAft>
                <a:spcPts val="0"/>
              </a:spcAft>
            </a:pPr>
            <a:r>
              <a:rPr lang="en-US" sz="4400" b="1" dirty="0">
                <a:solidFill>
                  <a:srgbClr val="C00000"/>
                </a:solidFill>
              </a:rPr>
              <a:t>Romanticism</a:t>
            </a:r>
            <a:endParaRPr lang="ru-RU" sz="4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5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Нимфе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93" y="154970"/>
            <a:ext cx="7733223" cy="575572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74615" y="5953028"/>
            <a:ext cx="3082575" cy="369332"/>
          </a:xfrm>
          <a:prstGeom prst="rect">
            <a:avLst/>
          </a:prstGeom>
        </p:spPr>
        <p:txBody>
          <a:bodyPr wrap="none">
            <a:spAutoFit/>
          </a:bodyPr>
          <a:lstStyle/>
          <a:p>
            <a:r>
              <a:rPr lang="ru-RU" b="1" dirty="0">
                <a:solidFill>
                  <a:srgbClr val="222222"/>
                </a:solidFill>
                <a:latin typeface="Times New Roman" panose="02020603050405020304" pitchFamily="18" charset="0"/>
                <a:cs typeface="Times New Roman" panose="02020603050405020304" pitchFamily="18" charset="0"/>
              </a:rPr>
              <a:t>Клод </a:t>
            </a:r>
            <a:r>
              <a:rPr lang="ru-RU" b="1" dirty="0" smtClean="0">
                <a:solidFill>
                  <a:srgbClr val="222222"/>
                </a:solidFill>
                <a:latin typeface="Times New Roman" panose="02020603050405020304" pitchFamily="18" charset="0"/>
                <a:cs typeface="Times New Roman" panose="02020603050405020304" pitchFamily="18" charset="0"/>
              </a:rPr>
              <a:t>Моне.</a:t>
            </a:r>
            <a:r>
              <a:rPr lang="ru-RU" b="1" dirty="0" smtClean="0">
                <a:latin typeface="Times New Roman" panose="02020603050405020304" pitchFamily="18" charset="0"/>
                <a:cs typeface="Times New Roman" panose="02020603050405020304" pitchFamily="18" charset="0"/>
              </a:rPr>
              <a:t> </a:t>
            </a:r>
            <a:r>
              <a:rPr lang="ru-RU" b="1" dirty="0" smtClean="0">
                <a:solidFill>
                  <a:srgbClr val="222222"/>
                </a:solidFill>
                <a:latin typeface="Times New Roman" panose="02020603050405020304" pitchFamily="18" charset="0"/>
                <a:cs typeface="Times New Roman" panose="02020603050405020304" pitchFamily="18" charset="0"/>
              </a:rPr>
              <a:t>Водяные лилии</a:t>
            </a:r>
            <a:endParaRPr lang="ru-RU"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395783" y="5910698"/>
            <a:ext cx="3587905" cy="825291"/>
          </a:xfrm>
          <a:prstGeom prst="rect">
            <a:avLst/>
          </a:prstGeom>
        </p:spPr>
        <p:txBody>
          <a:bodyPr wrap="none">
            <a:spAutoFit/>
          </a:bodyPr>
          <a:lstStyle/>
          <a:p>
            <a:pPr>
              <a:lnSpc>
                <a:spcPct val="115000"/>
              </a:lnSpc>
              <a:spcAft>
                <a:spcPts val="0"/>
              </a:spcAft>
            </a:pPr>
            <a:r>
              <a:rPr lang="en-US" sz="4400" b="1" dirty="0">
                <a:solidFill>
                  <a:srgbClr val="C00000"/>
                </a:solidFill>
              </a:rPr>
              <a:t>Impressionism</a:t>
            </a:r>
            <a:endParaRPr lang="ru-RU" sz="4400" b="1" dirty="0">
              <a:solidFill>
                <a:srgbClr val="C00000"/>
              </a:solidFill>
            </a:endParaRPr>
          </a:p>
        </p:txBody>
      </p:sp>
    </p:spTree>
    <p:extLst>
      <p:ext uri="{BB962C8B-B14F-4D97-AF65-F5344CB8AC3E}">
        <p14:creationId xmlns:p14="http://schemas.microsoft.com/office/powerpoint/2010/main" val="149654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Кр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6" y="27722"/>
            <a:ext cx="5367460" cy="683027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809121" y="1760591"/>
            <a:ext cx="2324098" cy="369332"/>
          </a:xfrm>
          <a:prstGeom prst="rect">
            <a:avLst/>
          </a:prstGeom>
        </p:spPr>
        <p:txBody>
          <a:bodyPr wrap="none">
            <a:spAutoFit/>
          </a:bodyPr>
          <a:lstStyle/>
          <a:p>
            <a:r>
              <a:rPr lang="ru-RU" b="1" dirty="0" smtClean="0">
                <a:solidFill>
                  <a:srgbClr val="202122"/>
                </a:solidFill>
                <a:latin typeface="Times New Roman" panose="02020603050405020304" pitchFamily="18" charset="0"/>
                <a:cs typeface="Times New Roman" panose="02020603050405020304" pitchFamily="18" charset="0"/>
              </a:rPr>
              <a:t>Эдвард Мунк. Крик</a:t>
            </a:r>
            <a:r>
              <a:rPr lang="en-US" b="1" dirty="0">
                <a:solidFill>
                  <a:srgbClr val="202122"/>
                </a:solidFill>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481317" y="5319779"/>
            <a:ext cx="3642407" cy="825291"/>
          </a:xfrm>
          <a:prstGeom prst="rect">
            <a:avLst/>
          </a:prstGeom>
        </p:spPr>
        <p:txBody>
          <a:bodyPr wrap="none">
            <a:spAutoFit/>
          </a:bodyPr>
          <a:lstStyle/>
          <a:p>
            <a:pPr>
              <a:lnSpc>
                <a:spcPct val="115000"/>
              </a:lnSpc>
              <a:spcAft>
                <a:spcPts val="0"/>
              </a:spcAft>
            </a:pPr>
            <a:r>
              <a:rPr lang="en-US" sz="4400" b="1" dirty="0">
                <a:solidFill>
                  <a:srgbClr val="C00000"/>
                </a:solidFill>
              </a:rPr>
              <a:t>Expressionism </a:t>
            </a:r>
            <a:endParaRPr lang="ru-RU" sz="4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940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Парк Уивенх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2" y="0"/>
            <a:ext cx="9005977" cy="487073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38023" y="5073134"/>
            <a:ext cx="3426515" cy="369332"/>
          </a:xfrm>
          <a:prstGeom prst="rect">
            <a:avLst/>
          </a:prstGeom>
        </p:spPr>
        <p:txBody>
          <a:bodyPr wrap="none">
            <a:spAutoFit/>
          </a:bodyPr>
          <a:lstStyle/>
          <a:p>
            <a:r>
              <a:rPr lang="ru-RU" b="1" dirty="0">
                <a:solidFill>
                  <a:srgbClr val="000000"/>
                </a:solidFill>
                <a:latin typeface="Times New Roman" panose="02020603050405020304" pitchFamily="18" charset="0"/>
                <a:cs typeface="Times New Roman" panose="02020603050405020304" pitchFamily="18" charset="0"/>
              </a:rPr>
              <a:t>Джон </a:t>
            </a:r>
            <a:r>
              <a:rPr lang="ru-RU" b="1" dirty="0" smtClean="0">
                <a:solidFill>
                  <a:srgbClr val="000000"/>
                </a:solidFill>
                <a:latin typeface="Times New Roman" panose="02020603050405020304" pitchFamily="18" charset="0"/>
                <a:cs typeface="Times New Roman" panose="02020603050405020304" pitchFamily="18" charset="0"/>
              </a:rPr>
              <a:t>Констебл.</a:t>
            </a:r>
            <a:r>
              <a:rPr lang="ru-RU" b="1" dirty="0" smtClean="0">
                <a:latin typeface="Times New Roman" panose="02020603050405020304" pitchFamily="18" charset="0"/>
                <a:cs typeface="Times New Roman" panose="02020603050405020304" pitchFamily="18" charset="0"/>
              </a:rPr>
              <a:t> </a:t>
            </a:r>
            <a:r>
              <a:rPr lang="ru-RU" b="1" dirty="0" smtClean="0">
                <a:solidFill>
                  <a:srgbClr val="000000"/>
                </a:solidFill>
                <a:latin typeface="Times New Roman" panose="02020603050405020304" pitchFamily="18" charset="0"/>
                <a:cs typeface="Times New Roman" panose="02020603050405020304" pitchFamily="18" charset="0"/>
              </a:rPr>
              <a:t>Парк </a:t>
            </a:r>
            <a:r>
              <a:rPr lang="ru-RU" b="1" dirty="0" err="1" smtClean="0">
                <a:solidFill>
                  <a:srgbClr val="000000"/>
                </a:solidFill>
                <a:latin typeface="Times New Roman" panose="02020603050405020304" pitchFamily="18" charset="0"/>
                <a:cs typeface="Times New Roman" panose="02020603050405020304" pitchFamily="18" charset="0"/>
              </a:rPr>
              <a:t>Уивенхо</a:t>
            </a:r>
            <a:r>
              <a:rPr lang="ru-RU" b="1" dirty="0" smtClean="0">
                <a:solidFill>
                  <a:srgbClr val="000000"/>
                </a:solidFill>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406196" y="5932253"/>
            <a:ext cx="3219984" cy="825291"/>
          </a:xfrm>
          <a:prstGeom prst="rect">
            <a:avLst/>
          </a:prstGeom>
        </p:spPr>
        <p:txBody>
          <a:bodyPr wrap="none">
            <a:spAutoFit/>
          </a:bodyPr>
          <a:lstStyle/>
          <a:p>
            <a:pPr>
              <a:lnSpc>
                <a:spcPct val="115000"/>
              </a:lnSpc>
              <a:spcAft>
                <a:spcPts val="0"/>
              </a:spcAft>
            </a:pPr>
            <a:r>
              <a:rPr lang="en-US" sz="4400" b="1" dirty="0">
                <a:solidFill>
                  <a:srgbClr val="C00000"/>
                </a:solidFill>
              </a:rPr>
              <a:t>Romanticism</a:t>
            </a:r>
            <a:endParaRPr lang="ru-RU" sz="4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Парижская Улица в Дождливую Погод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4" y="94805"/>
            <a:ext cx="6418385" cy="499029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2754" y="5252274"/>
            <a:ext cx="6172200" cy="646331"/>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Гюстав </a:t>
            </a:r>
            <a:r>
              <a:rPr lang="ru-RU" b="1" dirty="0" err="1" smtClean="0">
                <a:latin typeface="Times New Roman" panose="02020603050405020304" pitchFamily="18" charset="0"/>
                <a:cs typeface="Times New Roman" panose="02020603050405020304" pitchFamily="18" charset="0"/>
              </a:rPr>
              <a:t>Кайботт</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Парижская </a:t>
            </a:r>
            <a:r>
              <a:rPr lang="ru-RU" b="1" dirty="0">
                <a:latin typeface="Times New Roman" panose="02020603050405020304" pitchFamily="18" charset="0"/>
                <a:cs typeface="Times New Roman" panose="02020603050405020304" pitchFamily="18" charset="0"/>
              </a:rPr>
              <a:t>Улица в Дождливую </a:t>
            </a:r>
            <a:r>
              <a:rPr lang="ru-RU" b="1" dirty="0" smtClean="0">
                <a:latin typeface="Times New Roman" panose="02020603050405020304" pitchFamily="18" charset="0"/>
                <a:cs typeface="Times New Roman" panose="02020603050405020304" pitchFamily="18" charset="0"/>
              </a:rPr>
              <a:t>Погоду </a:t>
            </a:r>
            <a:endParaRPr lang="ru-RU"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654284" y="5831666"/>
            <a:ext cx="2015039" cy="825291"/>
          </a:xfrm>
          <a:prstGeom prst="rect">
            <a:avLst/>
          </a:prstGeom>
        </p:spPr>
        <p:txBody>
          <a:bodyPr wrap="none">
            <a:spAutoFit/>
          </a:bodyPr>
          <a:lstStyle/>
          <a:p>
            <a:pPr>
              <a:lnSpc>
                <a:spcPct val="115000"/>
              </a:lnSpc>
              <a:spcAft>
                <a:spcPts val="0"/>
              </a:spcAft>
            </a:pPr>
            <a:r>
              <a:rPr lang="en-US" sz="4400" b="1" dirty="0">
                <a:solidFill>
                  <a:srgbClr val="C00000"/>
                </a:solidFill>
              </a:rPr>
              <a:t>Realism</a:t>
            </a:r>
            <a:endParaRPr lang="ru-RU" sz="4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6642340" y="358627"/>
            <a:ext cx="2501660" cy="4154984"/>
          </a:xfrm>
          <a:prstGeom prst="rect">
            <a:avLst/>
          </a:prstGeom>
        </p:spPr>
        <p:txBody>
          <a:bodyPr wrap="square">
            <a:spAutoFit/>
          </a:bodyPr>
          <a:lstStyle/>
          <a:p>
            <a:r>
              <a:rPr lang="ru-RU" dirty="0">
                <a:solidFill>
                  <a:srgbClr val="000000"/>
                </a:solidFill>
                <a:latin typeface="-apple-system"/>
              </a:rPr>
              <a:t> </a:t>
            </a:r>
            <a:r>
              <a:rPr lang="ru-RU" sz="2400" dirty="0">
                <a:solidFill>
                  <a:srgbClr val="000000"/>
                </a:solidFill>
                <a:latin typeface="Times New Roman" panose="02020603050405020304" pitchFamily="18" charset="0"/>
                <a:cs typeface="Times New Roman" panose="02020603050405020304" pitchFamily="18" charset="0"/>
              </a:rPr>
              <a:t>В конечном итоге </a:t>
            </a:r>
            <a:r>
              <a:rPr lang="ru-RU" sz="2400" dirty="0" err="1">
                <a:solidFill>
                  <a:srgbClr val="000000"/>
                </a:solidFill>
                <a:latin typeface="Times New Roman" panose="02020603050405020304" pitchFamily="18" charset="0"/>
                <a:cs typeface="Times New Roman" panose="02020603050405020304" pitchFamily="18" charset="0"/>
              </a:rPr>
              <a:t>Кайботт</a:t>
            </a:r>
            <a:r>
              <a:rPr lang="ru-RU" sz="2400" dirty="0">
                <a:solidFill>
                  <a:srgbClr val="000000"/>
                </a:solidFill>
                <a:latin typeface="Times New Roman" panose="02020603050405020304" pitchFamily="18" charset="0"/>
                <a:cs typeface="Times New Roman" panose="02020603050405020304" pitchFamily="18" charset="0"/>
              </a:rPr>
              <a:t> всё же стал членом движения импрессионистов, но его работы явно более реалистичны, чем у </a:t>
            </a:r>
            <a:r>
              <a:rPr lang="ru-RU" sz="2400" dirty="0">
                <a:latin typeface="Times New Roman" panose="02020603050405020304" pitchFamily="18" charset="0"/>
                <a:cs typeface="Times New Roman" panose="02020603050405020304" pitchFamily="18" charset="0"/>
                <a:hlinkClick r:id="rId3"/>
              </a:rPr>
              <a:t>других художников этого жанра</a:t>
            </a:r>
            <a:r>
              <a:rPr lang="ru-RU" sz="2400" dirty="0">
                <a:solidFill>
                  <a:srgbClr val="000000"/>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16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9458" name="Picture 2" descr="«Бурлаки на Волг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 y="165834"/>
            <a:ext cx="9135161" cy="42250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1924" y="4590138"/>
            <a:ext cx="8213425" cy="738664"/>
          </a:xfrm>
          <a:prstGeom prst="rect">
            <a:avLst/>
          </a:prstGeom>
        </p:spPr>
        <p:txBody>
          <a:bodyPr wrap="square">
            <a:spAutoFit/>
          </a:bodyPr>
          <a:lstStyle/>
          <a:p>
            <a:r>
              <a:rPr lang="ru-RU" sz="2400" b="1" dirty="0">
                <a:latin typeface="-apple-system"/>
              </a:rPr>
              <a:t> </a:t>
            </a:r>
            <a:r>
              <a:rPr lang="ru-RU" b="1" dirty="0" smtClean="0">
                <a:latin typeface="-apple-system"/>
              </a:rPr>
              <a:t>И. Е. Репин.</a:t>
            </a:r>
            <a:endParaRPr lang="ru-RU" b="1" dirty="0"/>
          </a:p>
          <a:p>
            <a:r>
              <a:rPr lang="ru-RU" b="1" dirty="0" smtClean="0">
                <a:latin typeface="-apple-system"/>
              </a:rPr>
              <a:t>Бурлаки </a:t>
            </a:r>
            <a:r>
              <a:rPr lang="ru-RU" b="1" dirty="0">
                <a:latin typeface="-apple-system"/>
              </a:rPr>
              <a:t>на </a:t>
            </a:r>
            <a:r>
              <a:rPr lang="ru-RU" b="1" dirty="0" smtClean="0">
                <a:latin typeface="-apple-system"/>
              </a:rPr>
              <a:t>Волге</a:t>
            </a:r>
            <a:endParaRPr lang="ru-RU" b="1" dirty="0"/>
          </a:p>
        </p:txBody>
      </p:sp>
      <p:sp>
        <p:nvSpPr>
          <p:cNvPr id="6" name="Прямоугольник 5"/>
          <p:cNvSpPr/>
          <p:nvPr/>
        </p:nvSpPr>
        <p:spPr>
          <a:xfrm>
            <a:off x="6654284" y="5831666"/>
            <a:ext cx="2015039" cy="825291"/>
          </a:xfrm>
          <a:prstGeom prst="rect">
            <a:avLst/>
          </a:prstGeom>
        </p:spPr>
        <p:txBody>
          <a:bodyPr wrap="none">
            <a:spAutoFit/>
          </a:bodyPr>
          <a:lstStyle/>
          <a:p>
            <a:pPr>
              <a:lnSpc>
                <a:spcPct val="115000"/>
              </a:lnSpc>
              <a:spcAft>
                <a:spcPts val="0"/>
              </a:spcAft>
            </a:pPr>
            <a:r>
              <a:rPr lang="en-US" sz="4400" b="1" dirty="0">
                <a:solidFill>
                  <a:srgbClr val="C00000"/>
                </a:solidFill>
              </a:rPr>
              <a:t>Realism</a:t>
            </a:r>
            <a:endParaRPr lang="ru-RU" sz="4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339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Картина И.К. Айвазовского «Девятый вал». 1850 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07" y="172709"/>
            <a:ext cx="8083178" cy="542583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88189" y="5797276"/>
            <a:ext cx="4572000" cy="369332"/>
          </a:xfrm>
          <a:prstGeom prst="rect">
            <a:avLst/>
          </a:prstGeom>
        </p:spPr>
        <p:txBody>
          <a:bodyPr>
            <a:spAutoFit/>
          </a:bodyPr>
          <a:lstStyle/>
          <a:p>
            <a:r>
              <a:rPr lang="ru-RU" b="1" dirty="0" smtClean="0">
                <a:solidFill>
                  <a:srgbClr val="222222"/>
                </a:solidFill>
                <a:latin typeface="Times New Roman" panose="02020603050405020304" pitchFamily="18" charset="0"/>
                <a:cs typeface="Times New Roman" panose="02020603050405020304" pitchFamily="18" charset="0"/>
              </a:rPr>
              <a:t>И.К</a:t>
            </a:r>
            <a:r>
              <a:rPr lang="ru-RU" b="1" dirty="0">
                <a:solidFill>
                  <a:srgbClr val="222222"/>
                </a:solidFill>
                <a:latin typeface="Times New Roman" panose="02020603050405020304" pitchFamily="18" charset="0"/>
                <a:cs typeface="Times New Roman" panose="02020603050405020304" pitchFamily="18" charset="0"/>
              </a:rPr>
              <a:t>. </a:t>
            </a:r>
            <a:r>
              <a:rPr lang="ru-RU" b="1" dirty="0" smtClean="0">
                <a:solidFill>
                  <a:srgbClr val="222222"/>
                </a:solidFill>
                <a:latin typeface="Times New Roman" panose="02020603050405020304" pitchFamily="18" charset="0"/>
                <a:cs typeface="Times New Roman" panose="02020603050405020304" pitchFamily="18" charset="0"/>
              </a:rPr>
              <a:t>Айвазовский. Девятый вал,  </a:t>
            </a:r>
            <a:r>
              <a:rPr lang="ru-RU" b="1" dirty="0">
                <a:solidFill>
                  <a:srgbClr val="222222"/>
                </a:solidFill>
                <a:latin typeface="Times New Roman" panose="02020603050405020304" pitchFamily="18" charset="0"/>
                <a:cs typeface="Times New Roman" panose="02020603050405020304" pitchFamily="18" charset="0"/>
              </a:rPr>
              <a:t>1850 г.</a:t>
            </a: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406196" y="5932253"/>
            <a:ext cx="3219984" cy="825291"/>
          </a:xfrm>
          <a:prstGeom prst="rect">
            <a:avLst/>
          </a:prstGeom>
        </p:spPr>
        <p:txBody>
          <a:bodyPr wrap="none">
            <a:spAutoFit/>
          </a:bodyPr>
          <a:lstStyle/>
          <a:p>
            <a:pPr>
              <a:lnSpc>
                <a:spcPct val="115000"/>
              </a:lnSpc>
              <a:spcAft>
                <a:spcPts val="0"/>
              </a:spcAft>
            </a:pPr>
            <a:r>
              <a:rPr lang="en-US" sz="4400" b="1" dirty="0">
                <a:solidFill>
                  <a:srgbClr val="C00000"/>
                </a:solidFill>
              </a:rPr>
              <a:t>Romanticism</a:t>
            </a:r>
            <a:endParaRPr lang="ru-RU" sz="4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45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В. Серов. «Девочка с персиками». 1887 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5" y="171121"/>
            <a:ext cx="5429250" cy="610552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70100" y="6216262"/>
            <a:ext cx="4199611" cy="385362"/>
          </a:xfrm>
          <a:prstGeom prst="rect">
            <a:avLst/>
          </a:prstGeom>
        </p:spPr>
        <p:txBody>
          <a:bodyPr wrap="none">
            <a:spAutoFit/>
          </a:bodyPr>
          <a:lstStyle/>
          <a:p>
            <a:pPr>
              <a:lnSpc>
                <a:spcPct val="115000"/>
              </a:lnSpc>
              <a:spcAft>
                <a:spcPts val="0"/>
              </a:spcAft>
            </a:pPr>
            <a:r>
              <a:rPr lang="ru-RU" b="1" dirty="0" smtClean="0">
                <a:latin typeface="Times New Roman" panose="02020603050405020304" pitchFamily="18" charset="0"/>
                <a:cs typeface="Times New Roman" panose="02020603050405020304" pitchFamily="18" charset="0"/>
              </a:rPr>
              <a:t>В. Серов. Девочка с персиками</a:t>
            </a:r>
            <a:r>
              <a:rPr lang="ru-RU" b="1" dirty="0">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 1887 г.</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556095" y="5390971"/>
            <a:ext cx="3587905" cy="825291"/>
          </a:xfrm>
          <a:prstGeom prst="rect">
            <a:avLst/>
          </a:prstGeom>
        </p:spPr>
        <p:txBody>
          <a:bodyPr wrap="none">
            <a:spAutoFit/>
          </a:bodyPr>
          <a:lstStyle/>
          <a:p>
            <a:pPr>
              <a:lnSpc>
                <a:spcPct val="115000"/>
              </a:lnSpc>
              <a:spcAft>
                <a:spcPts val="0"/>
              </a:spcAft>
            </a:pPr>
            <a:r>
              <a:rPr lang="en-US" sz="4400" b="1" dirty="0">
                <a:solidFill>
                  <a:srgbClr val="C00000"/>
                </a:solidFill>
              </a:rPr>
              <a:t>Impressionism</a:t>
            </a:r>
            <a:endParaRPr lang="ru-RU" sz="4400" b="1" dirty="0">
              <a:solidFill>
                <a:srgbClr val="C00000"/>
              </a:solidFill>
            </a:endParaRPr>
          </a:p>
        </p:txBody>
      </p:sp>
    </p:spTree>
    <p:extLst>
      <p:ext uri="{BB962C8B-B14F-4D97-AF65-F5344CB8AC3E}">
        <p14:creationId xmlns:p14="http://schemas.microsoft.com/office/powerpoint/2010/main" val="200965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Казимир Малевич, Черный квадрат,  19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582" y="107171"/>
            <a:ext cx="5874289" cy="5933032"/>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279406" y="6183050"/>
            <a:ext cx="3843873" cy="369332"/>
          </a:xfrm>
          <a:prstGeom prst="rect">
            <a:avLst/>
          </a:prstGeom>
        </p:spPr>
        <p:txBody>
          <a:bodyPr wrap="none">
            <a:spAutoFit/>
          </a:bodyPr>
          <a:lstStyle/>
          <a:p>
            <a:r>
              <a:rPr lang="ru-RU" b="1" dirty="0" smtClean="0">
                <a:latin typeface="Times New Roman" panose="02020603050405020304" pitchFamily="18" charset="0"/>
                <a:cs typeface="Times New Roman" panose="02020603050405020304" pitchFamily="18" charset="0"/>
              </a:rPr>
              <a:t>К. Малевич. Черный </a:t>
            </a:r>
            <a:r>
              <a:rPr lang="ru-RU" b="1" dirty="0">
                <a:latin typeface="Times New Roman" panose="02020603050405020304" pitchFamily="18" charset="0"/>
                <a:cs typeface="Times New Roman" panose="02020603050405020304" pitchFamily="18" charset="0"/>
              </a:rPr>
              <a:t>квадрат, 1915</a:t>
            </a:r>
          </a:p>
        </p:txBody>
      </p:sp>
      <p:sp>
        <p:nvSpPr>
          <p:cNvPr id="31" name="Прямоугольник 30"/>
          <p:cNvSpPr/>
          <p:nvPr/>
        </p:nvSpPr>
        <p:spPr>
          <a:xfrm>
            <a:off x="5711105" y="5955071"/>
            <a:ext cx="2941190" cy="825291"/>
          </a:xfrm>
          <a:prstGeom prst="rect">
            <a:avLst/>
          </a:prstGeom>
        </p:spPr>
        <p:txBody>
          <a:bodyPr wrap="none">
            <a:spAutoFit/>
          </a:bodyPr>
          <a:lstStyle/>
          <a:p>
            <a:pPr>
              <a:lnSpc>
                <a:spcPct val="115000"/>
              </a:lnSpc>
              <a:spcAft>
                <a:spcPts val="0"/>
              </a:spcAft>
            </a:pPr>
            <a:r>
              <a:rPr lang="en-US" sz="4400" b="1" dirty="0">
                <a:solidFill>
                  <a:srgbClr val="C00000"/>
                </a:solidFill>
              </a:rPr>
              <a:t>Abstract art</a:t>
            </a:r>
            <a:endParaRPr lang="ru-RU" sz="4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94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s://im2-tub-ru.yandex.net/i?id=fc79acb71b214f035fa9fcc5b0bb5fb0-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98" y="732335"/>
            <a:ext cx="8136904" cy="6125665"/>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571500" y="0"/>
            <a:ext cx="7886700" cy="1055940"/>
          </a:xfrm>
          <a:prstGeom prst="rect">
            <a:avLst/>
          </a:prstGeom>
          <a:solidFill>
            <a:schemeClr val="accent3">
              <a:lumMod val="5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b="1" dirty="0" smtClean="0">
                <a:solidFill>
                  <a:schemeClr val="bg1"/>
                </a:solidFill>
                <a:latin typeface="Times New Roman" panose="02020603050405020304" pitchFamily="18" charset="0"/>
                <a:cs typeface="Times New Roman" panose="02020603050405020304" pitchFamily="18" charset="0"/>
              </a:rPr>
              <a:t>Art</a:t>
            </a:r>
            <a:endParaRPr lang="ru-RU" sz="8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9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levelvan.ru/upload/media/n-1001427648744-76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38" y="139030"/>
            <a:ext cx="8875800" cy="540832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53036" y="5855931"/>
            <a:ext cx="3486147" cy="369332"/>
          </a:xfrm>
          <a:prstGeom prst="rect">
            <a:avLst/>
          </a:prstGeom>
        </p:spPr>
        <p:txBody>
          <a:bodyPr wrap="none">
            <a:spAutoFit/>
          </a:bodyPr>
          <a:lstStyle/>
          <a:p>
            <a:r>
              <a:rPr lang="ru-RU" b="1" i="1" dirty="0" smtClean="0">
                <a:latin typeface="Times New Roman" panose="02020603050405020304" pitchFamily="18" charset="0"/>
                <a:cs typeface="Times New Roman" panose="02020603050405020304" pitchFamily="18" charset="0"/>
              </a:rPr>
              <a:t>И. Левитан.</a:t>
            </a:r>
            <a:r>
              <a:rPr lang="ru-RU" b="1" dirty="0" smtClean="0">
                <a:latin typeface="Times New Roman" panose="02020603050405020304" pitchFamily="18" charset="0"/>
                <a:cs typeface="Times New Roman" panose="02020603050405020304" pitchFamily="18" charset="0"/>
              </a:rPr>
              <a:t>  </a:t>
            </a:r>
            <a:r>
              <a:rPr lang="ru-RU" b="1" i="1" dirty="0" smtClean="0">
                <a:solidFill>
                  <a:srgbClr val="333333"/>
                </a:solidFill>
                <a:latin typeface="Times New Roman" panose="02020603050405020304" pitchFamily="18" charset="0"/>
                <a:cs typeface="Times New Roman" panose="02020603050405020304" pitchFamily="18" charset="0"/>
              </a:rPr>
              <a:t>Горы</a:t>
            </a:r>
            <a:r>
              <a:rPr lang="ru-RU" b="1" i="1" dirty="0">
                <a:solidFill>
                  <a:srgbClr val="333333"/>
                </a:solidFill>
                <a:latin typeface="Times New Roman" panose="02020603050405020304" pitchFamily="18" charset="0"/>
                <a:cs typeface="Times New Roman" panose="02020603050405020304" pitchFamily="18" charset="0"/>
              </a:rPr>
              <a:t>. Крым, </a:t>
            </a:r>
            <a:r>
              <a:rPr lang="ru-RU" b="1" i="1" dirty="0" smtClean="0">
                <a:solidFill>
                  <a:srgbClr val="333333"/>
                </a:solidFill>
                <a:latin typeface="Times New Roman" panose="02020603050405020304" pitchFamily="18" charset="0"/>
                <a:cs typeface="Times New Roman" panose="02020603050405020304" pitchFamily="18" charset="0"/>
              </a:rPr>
              <a:t>1886 </a:t>
            </a: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064389" y="5855931"/>
            <a:ext cx="3587905" cy="825291"/>
          </a:xfrm>
          <a:prstGeom prst="rect">
            <a:avLst/>
          </a:prstGeom>
        </p:spPr>
        <p:txBody>
          <a:bodyPr wrap="none">
            <a:spAutoFit/>
          </a:bodyPr>
          <a:lstStyle/>
          <a:p>
            <a:pPr>
              <a:lnSpc>
                <a:spcPct val="115000"/>
              </a:lnSpc>
              <a:spcAft>
                <a:spcPts val="0"/>
              </a:spcAft>
            </a:pPr>
            <a:r>
              <a:rPr lang="en-US" sz="4400" b="1" dirty="0">
                <a:solidFill>
                  <a:srgbClr val="C00000"/>
                </a:solidFill>
              </a:rPr>
              <a:t>Impressionism</a:t>
            </a:r>
            <a:endParaRPr lang="ru-RU" sz="4400" b="1" dirty="0">
              <a:solidFill>
                <a:srgbClr val="C00000"/>
              </a:solidFill>
            </a:endParaRPr>
          </a:p>
        </p:txBody>
      </p:sp>
    </p:spTree>
    <p:extLst>
      <p:ext uri="{BB962C8B-B14F-4D97-AF65-F5344CB8AC3E}">
        <p14:creationId xmlns:p14="http://schemas.microsoft.com/office/powerpoint/2010/main" val="386021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убизм, картина Пабло Пикассо, стили живопис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982"/>
            <a:ext cx="5565670" cy="599026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201004" y="6090249"/>
            <a:ext cx="4124527" cy="385362"/>
          </a:xfrm>
          <a:prstGeom prst="rect">
            <a:avLst/>
          </a:prstGeom>
        </p:spPr>
        <p:txBody>
          <a:bodyPr wrap="none">
            <a:spAutoFit/>
          </a:bodyPr>
          <a:lstStyle/>
          <a:p>
            <a:pPr>
              <a:lnSpc>
                <a:spcPct val="115000"/>
              </a:lnSpc>
            </a:pPr>
            <a:r>
              <a:rPr lang="ru-RU" b="1" dirty="0" smtClean="0">
                <a:latin typeface="Times New Roman" panose="02020603050405020304" pitchFamily="18" charset="0"/>
                <a:cs typeface="Times New Roman" panose="02020603050405020304" pitchFamily="18" charset="0"/>
              </a:rPr>
              <a:t>П. Пикассо. Три </a:t>
            </a:r>
            <a:r>
              <a:rPr lang="ru-RU" b="1" dirty="0">
                <a:latin typeface="Times New Roman" panose="02020603050405020304" pitchFamily="18" charset="0"/>
                <a:cs typeface="Times New Roman" panose="02020603050405020304" pitchFamily="18" charset="0"/>
              </a:rPr>
              <a:t>музыканта в </a:t>
            </a:r>
            <a:r>
              <a:rPr lang="ru-RU" b="1" dirty="0" smtClean="0">
                <a:latin typeface="Times New Roman" panose="02020603050405020304" pitchFamily="18" charset="0"/>
                <a:cs typeface="Times New Roman" panose="02020603050405020304" pitchFamily="18" charset="0"/>
              </a:rPr>
              <a:t>масках </a:t>
            </a:r>
          </a:p>
        </p:txBody>
      </p:sp>
      <p:sp>
        <p:nvSpPr>
          <p:cNvPr id="6" name="Прямоугольник 5"/>
          <p:cNvSpPr/>
          <p:nvPr/>
        </p:nvSpPr>
        <p:spPr>
          <a:xfrm>
            <a:off x="6642902" y="5867384"/>
            <a:ext cx="1909497" cy="825291"/>
          </a:xfrm>
          <a:prstGeom prst="rect">
            <a:avLst/>
          </a:prstGeom>
        </p:spPr>
        <p:txBody>
          <a:bodyPr wrap="none">
            <a:spAutoFit/>
          </a:bodyPr>
          <a:lstStyle/>
          <a:p>
            <a:pPr>
              <a:lnSpc>
                <a:spcPct val="115000"/>
              </a:lnSpc>
              <a:spcAft>
                <a:spcPts val="0"/>
              </a:spcAft>
            </a:pPr>
            <a:r>
              <a:rPr lang="en-US" sz="4400" b="1" dirty="0">
                <a:solidFill>
                  <a:srgbClr val="C00000"/>
                </a:solidFill>
              </a:rPr>
              <a:t>Cubism</a:t>
            </a:r>
            <a:endParaRPr lang="ru-RU" sz="4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02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levelvan.ru/upload/media/n-1001427648744-32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514" y="212712"/>
            <a:ext cx="7345701" cy="514199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25106" y="5426817"/>
            <a:ext cx="4395114" cy="369332"/>
          </a:xfrm>
          <a:prstGeom prst="rect">
            <a:avLst/>
          </a:prstGeom>
        </p:spPr>
        <p:txBody>
          <a:bodyPr wrap="none">
            <a:spAutoFit/>
          </a:bodyPr>
          <a:lstStyle/>
          <a:p>
            <a:r>
              <a:rPr lang="ru-RU" b="1" dirty="0" smtClean="0">
                <a:solidFill>
                  <a:srgbClr val="333333"/>
                </a:solidFill>
                <a:latin typeface="Times New Roman" panose="02020603050405020304" pitchFamily="18" charset="0"/>
                <a:cs typeface="Times New Roman" panose="02020603050405020304" pitchFamily="18" charset="0"/>
              </a:rPr>
              <a:t>В.  Кандинский</a:t>
            </a:r>
            <a:r>
              <a:rPr lang="ru-RU" b="1" dirty="0" smtClean="0">
                <a:latin typeface="Times New Roman" panose="02020603050405020304" pitchFamily="18" charset="0"/>
                <a:cs typeface="Times New Roman" panose="02020603050405020304" pitchFamily="18" charset="0"/>
              </a:rPr>
              <a:t>. Композиция </a:t>
            </a:r>
            <a:r>
              <a:rPr lang="en-US" b="1" dirty="0">
                <a:latin typeface="Times New Roman" panose="02020603050405020304" pitchFamily="18" charset="0"/>
                <a:cs typeface="Times New Roman" panose="02020603050405020304" pitchFamily="18" charset="0"/>
              </a:rPr>
              <a:t>VIII, </a:t>
            </a:r>
            <a:r>
              <a:rPr lang="en-US" b="1" dirty="0" smtClean="0">
                <a:latin typeface="Times New Roman" panose="02020603050405020304" pitchFamily="18" charset="0"/>
                <a:cs typeface="Times New Roman" panose="02020603050405020304" pitchFamily="18" charset="0"/>
              </a:rPr>
              <a:t>1923</a:t>
            </a:r>
            <a:r>
              <a:rPr lang="ru-RU" b="1" dirty="0" smtClean="0">
                <a:solidFill>
                  <a:srgbClr val="333333"/>
                </a:solidFill>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202810" y="6032709"/>
            <a:ext cx="2941190" cy="825291"/>
          </a:xfrm>
          <a:prstGeom prst="rect">
            <a:avLst/>
          </a:prstGeom>
        </p:spPr>
        <p:txBody>
          <a:bodyPr wrap="none">
            <a:spAutoFit/>
          </a:bodyPr>
          <a:lstStyle/>
          <a:p>
            <a:pPr>
              <a:lnSpc>
                <a:spcPct val="115000"/>
              </a:lnSpc>
              <a:spcAft>
                <a:spcPts val="0"/>
              </a:spcAft>
            </a:pPr>
            <a:r>
              <a:rPr lang="en-US" sz="4400" b="1" dirty="0">
                <a:solidFill>
                  <a:srgbClr val="C00000"/>
                </a:solidFill>
              </a:rPr>
              <a:t>Abstract art</a:t>
            </a:r>
            <a:endParaRPr lang="ru-RU" sz="4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06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Картина К. Брюллова «Последний день Помпеи» в стиле классицизма. 1833 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89" y="236597"/>
            <a:ext cx="7620000" cy="535305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8408" y="5589648"/>
            <a:ext cx="8773064" cy="1015663"/>
          </a:xfrm>
          <a:prstGeom prst="rect">
            <a:avLst/>
          </a:prstGeom>
        </p:spPr>
        <p:txBody>
          <a:bodyPr wrap="square">
            <a:spAutoFit/>
          </a:bodyPr>
          <a:lstStyle/>
          <a:p>
            <a:r>
              <a:rPr lang="ru-RU" sz="2400" b="1" dirty="0" smtClean="0">
                <a:solidFill>
                  <a:srgbClr val="222222"/>
                </a:solidFill>
                <a:latin typeface="dinpro"/>
              </a:rPr>
              <a:t> </a:t>
            </a:r>
            <a:r>
              <a:rPr lang="ru-RU" b="1" dirty="0">
                <a:solidFill>
                  <a:srgbClr val="222222"/>
                </a:solidFill>
                <a:latin typeface="Times New Roman" panose="02020603050405020304" pitchFamily="18" charset="0"/>
                <a:cs typeface="Times New Roman" panose="02020603050405020304" pitchFamily="18" charset="0"/>
              </a:rPr>
              <a:t>К. </a:t>
            </a:r>
            <a:r>
              <a:rPr lang="ru-RU" b="1" dirty="0" smtClean="0">
                <a:solidFill>
                  <a:srgbClr val="222222"/>
                </a:solidFill>
                <a:latin typeface="Times New Roman" panose="02020603050405020304" pitchFamily="18" charset="0"/>
                <a:cs typeface="Times New Roman" panose="02020603050405020304" pitchFamily="18" charset="0"/>
              </a:rPr>
              <a:t>Брюллов. Последний </a:t>
            </a:r>
            <a:r>
              <a:rPr lang="ru-RU" b="1" dirty="0">
                <a:solidFill>
                  <a:srgbClr val="222222"/>
                </a:solidFill>
                <a:latin typeface="Times New Roman" panose="02020603050405020304" pitchFamily="18" charset="0"/>
                <a:cs typeface="Times New Roman" panose="02020603050405020304" pitchFamily="18" charset="0"/>
              </a:rPr>
              <a:t>день </a:t>
            </a:r>
            <a:r>
              <a:rPr lang="ru-RU" b="1" dirty="0" smtClean="0">
                <a:solidFill>
                  <a:srgbClr val="222222"/>
                </a:solidFill>
                <a:latin typeface="Times New Roman" panose="02020603050405020304" pitchFamily="18" charset="0"/>
                <a:cs typeface="Times New Roman" panose="02020603050405020304" pitchFamily="18" charset="0"/>
              </a:rPr>
              <a:t>Помпеи</a:t>
            </a:r>
            <a:r>
              <a:rPr lang="ru-RU" b="1" dirty="0">
                <a:solidFill>
                  <a:srgbClr val="222222"/>
                </a:solidFill>
                <a:latin typeface="Times New Roman" panose="02020603050405020304" pitchFamily="18" charset="0"/>
                <a:cs typeface="Times New Roman" panose="02020603050405020304" pitchFamily="18" charset="0"/>
              </a:rPr>
              <a:t>,</a:t>
            </a:r>
            <a:r>
              <a:rPr lang="ru-RU" b="1" dirty="0" smtClean="0">
                <a:solidFill>
                  <a:srgbClr val="222222"/>
                </a:solidFill>
                <a:latin typeface="Times New Roman" panose="02020603050405020304" pitchFamily="18" charset="0"/>
                <a:cs typeface="Times New Roman" panose="02020603050405020304" pitchFamily="18" charset="0"/>
              </a:rPr>
              <a:t> </a:t>
            </a:r>
            <a:r>
              <a:rPr lang="ru-RU" b="1" dirty="0">
                <a:solidFill>
                  <a:srgbClr val="222222"/>
                </a:solidFill>
                <a:latin typeface="Times New Roman" panose="02020603050405020304" pitchFamily="18" charset="0"/>
                <a:cs typeface="Times New Roman" panose="02020603050405020304" pitchFamily="18" charset="0"/>
              </a:rPr>
              <a:t>1833 г.</a:t>
            </a:r>
          </a:p>
          <a:p>
            <a:r>
              <a:rPr lang="ru-RU" dirty="0"/>
              <a:t/>
            </a:r>
            <a:br>
              <a:rPr lang="ru-RU" dirty="0"/>
            </a:br>
            <a:endParaRPr lang="ru-RU" dirty="0"/>
          </a:p>
        </p:txBody>
      </p:sp>
      <p:sp>
        <p:nvSpPr>
          <p:cNvPr id="6" name="Прямоугольник 5"/>
          <p:cNvSpPr/>
          <p:nvPr/>
        </p:nvSpPr>
        <p:spPr>
          <a:xfrm>
            <a:off x="789758" y="5906170"/>
            <a:ext cx="4572000" cy="825291"/>
          </a:xfrm>
          <a:prstGeom prst="rect">
            <a:avLst/>
          </a:prstGeom>
        </p:spPr>
        <p:txBody>
          <a:bodyPr>
            <a:spAutoFit/>
          </a:bodyPr>
          <a:lstStyle/>
          <a:p>
            <a:pPr>
              <a:lnSpc>
                <a:spcPct val="115000"/>
              </a:lnSpc>
              <a:spcAft>
                <a:spcPts val="0"/>
              </a:spcAft>
            </a:pPr>
            <a:r>
              <a:rPr lang="en-US" sz="4400" b="1" dirty="0">
                <a:solidFill>
                  <a:srgbClr val="C00000"/>
                </a:solidFill>
              </a:rPr>
              <a:t>Classicism</a:t>
            </a:r>
            <a:endParaRPr lang="ru-RU" sz="4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27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Постоянство Памя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551" y="134999"/>
            <a:ext cx="7306408" cy="55589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6185" y="5796281"/>
            <a:ext cx="6822830" cy="400110"/>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С. Дали. Постоянство Памяти </a:t>
            </a:r>
            <a:endParaRPr lang="ru-RU" sz="20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217900" y="6000925"/>
            <a:ext cx="2669385" cy="825291"/>
          </a:xfrm>
          <a:prstGeom prst="rect">
            <a:avLst/>
          </a:prstGeom>
        </p:spPr>
        <p:txBody>
          <a:bodyPr wrap="none">
            <a:spAutoFit/>
          </a:bodyPr>
          <a:lstStyle/>
          <a:p>
            <a:pPr>
              <a:lnSpc>
                <a:spcPct val="115000"/>
              </a:lnSpc>
              <a:spcAft>
                <a:spcPts val="0"/>
              </a:spcAft>
            </a:pPr>
            <a:r>
              <a:rPr lang="en-US" sz="4400" b="1" dirty="0">
                <a:solidFill>
                  <a:srgbClr val="C00000"/>
                </a:solidFill>
              </a:rPr>
              <a:t>Surrealism</a:t>
            </a:r>
            <a:endParaRPr lang="ru-RU" sz="4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79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levelvan.ru/upload/media/n-1001427648744-56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144"/>
            <a:ext cx="4557982" cy="698541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35620" y="793956"/>
            <a:ext cx="4572000" cy="738664"/>
          </a:xfrm>
          <a:prstGeom prst="rect">
            <a:avLst/>
          </a:prstGeom>
        </p:spPr>
        <p:txBody>
          <a:bodyPr>
            <a:spAutoFit/>
          </a:bodyPr>
          <a:lstStyle/>
          <a:p>
            <a:r>
              <a:rPr lang="ru-RU" sz="2400" b="1" i="1" dirty="0" smtClean="0">
                <a:solidFill>
                  <a:srgbClr val="333333"/>
                </a:solidFill>
                <a:latin typeface="Times New Roman" panose="02020603050405020304" pitchFamily="18" charset="0"/>
                <a:cs typeface="Times New Roman" panose="02020603050405020304" pitchFamily="18" charset="0"/>
              </a:rPr>
              <a:t>Ф</a:t>
            </a:r>
            <a:r>
              <a:rPr lang="ru-RU" b="1" i="1" dirty="0" smtClean="0">
                <a:solidFill>
                  <a:srgbClr val="333333"/>
                </a:solidFill>
                <a:latin typeface="Times New Roman" panose="02020603050405020304" pitchFamily="18" charset="0"/>
                <a:cs typeface="Times New Roman" panose="02020603050405020304" pitchFamily="18" charset="0"/>
              </a:rPr>
              <a:t>. </a:t>
            </a:r>
            <a:r>
              <a:rPr lang="ru-RU" b="1" i="1" dirty="0">
                <a:solidFill>
                  <a:srgbClr val="333333"/>
                </a:solidFill>
                <a:latin typeface="Times New Roman" panose="02020603050405020304" pitchFamily="18" charset="0"/>
                <a:cs typeface="Times New Roman" panose="02020603050405020304" pitchFamily="18" charset="0"/>
              </a:rPr>
              <a:t>Марк. </a:t>
            </a:r>
            <a:endParaRPr lang="ru-RU" b="1" i="1" dirty="0" smtClean="0">
              <a:solidFill>
                <a:srgbClr val="333333"/>
              </a:solidFill>
              <a:latin typeface="Times New Roman" panose="02020603050405020304" pitchFamily="18" charset="0"/>
              <a:cs typeface="Times New Roman" panose="02020603050405020304" pitchFamily="18" charset="0"/>
            </a:endParaRPr>
          </a:p>
          <a:p>
            <a:r>
              <a:rPr lang="ru-RU" b="1" i="1" dirty="0" smtClean="0">
                <a:solidFill>
                  <a:srgbClr val="333333"/>
                </a:solidFill>
                <a:latin typeface="Times New Roman" panose="02020603050405020304" pitchFamily="18" charset="0"/>
                <a:cs typeface="Times New Roman" panose="02020603050405020304" pitchFamily="18" charset="0"/>
              </a:rPr>
              <a:t>Башня </a:t>
            </a:r>
            <a:r>
              <a:rPr lang="ru-RU" b="1" i="1" dirty="0">
                <a:solidFill>
                  <a:srgbClr val="333333"/>
                </a:solidFill>
                <a:latin typeface="Times New Roman" panose="02020603050405020304" pitchFamily="18" charset="0"/>
                <a:cs typeface="Times New Roman" panose="02020603050405020304" pitchFamily="18" charset="0"/>
              </a:rPr>
              <a:t>синих лошадей, 1913</a:t>
            </a: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748072" y="5440549"/>
            <a:ext cx="3642407" cy="825291"/>
          </a:xfrm>
          <a:prstGeom prst="rect">
            <a:avLst/>
          </a:prstGeom>
        </p:spPr>
        <p:txBody>
          <a:bodyPr wrap="none">
            <a:spAutoFit/>
          </a:bodyPr>
          <a:lstStyle/>
          <a:p>
            <a:pPr>
              <a:lnSpc>
                <a:spcPct val="115000"/>
              </a:lnSpc>
              <a:spcAft>
                <a:spcPts val="0"/>
              </a:spcAft>
            </a:pPr>
            <a:r>
              <a:rPr lang="en-US" sz="4400" b="1" dirty="0">
                <a:solidFill>
                  <a:srgbClr val="C00000"/>
                </a:solidFill>
              </a:rPr>
              <a:t>Expressionism </a:t>
            </a:r>
            <a:endParaRPr lang="ru-RU" sz="4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49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Pablo-Picasso_Fille-a-la-mandoline_1910.jpg"/>
          <p:cNvPicPr>
            <a:picLocks noChangeAspect="1"/>
          </p:cNvPicPr>
          <p:nvPr/>
        </p:nvPicPr>
        <p:blipFill>
          <a:blip r:embed="rId2" cstate="print"/>
          <a:stretch>
            <a:fillRect/>
          </a:stretch>
        </p:blipFill>
        <p:spPr>
          <a:xfrm>
            <a:off x="0" y="0"/>
            <a:ext cx="5006197" cy="6866834"/>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
        <p:nvSpPr>
          <p:cNvPr id="6" name="Прямоугольник 5"/>
          <p:cNvSpPr/>
          <p:nvPr/>
        </p:nvSpPr>
        <p:spPr>
          <a:xfrm>
            <a:off x="5137616" y="3733981"/>
            <a:ext cx="3906262" cy="369332"/>
          </a:xfrm>
          <a:prstGeom prst="rect">
            <a:avLst/>
          </a:prstGeom>
        </p:spPr>
        <p:txBody>
          <a:bodyPr wrap="none">
            <a:spAutoFit/>
          </a:bodyPr>
          <a:lstStyle/>
          <a:p>
            <a:pPr algn="ctr"/>
            <a:r>
              <a:rPr lang="ru-RU" b="1" dirty="0" smtClean="0">
                <a:latin typeface="Times New Roman" panose="02020603050405020304" pitchFamily="18" charset="0"/>
                <a:cs typeface="Times New Roman" panose="02020603050405020304" pitchFamily="18" charset="0"/>
              </a:rPr>
              <a:t>П. Пикассо. Девушка с мандолиной</a:t>
            </a:r>
            <a:endParaRPr lang="ru-RU"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443831" y="5414669"/>
            <a:ext cx="1909497" cy="825291"/>
          </a:xfrm>
          <a:prstGeom prst="rect">
            <a:avLst/>
          </a:prstGeom>
        </p:spPr>
        <p:txBody>
          <a:bodyPr wrap="none">
            <a:spAutoFit/>
          </a:bodyPr>
          <a:lstStyle/>
          <a:p>
            <a:pPr>
              <a:lnSpc>
                <a:spcPct val="115000"/>
              </a:lnSpc>
              <a:spcAft>
                <a:spcPts val="0"/>
              </a:spcAft>
            </a:pPr>
            <a:r>
              <a:rPr lang="en-US" sz="4400" b="1" dirty="0">
                <a:solidFill>
                  <a:srgbClr val="C00000"/>
                </a:solidFill>
              </a:rPr>
              <a:t>Cubism</a:t>
            </a:r>
            <a:endParaRPr lang="ru-RU" sz="44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20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4258" y="286581"/>
            <a:ext cx="5015484" cy="2387600"/>
          </a:xfrm>
        </p:spPr>
        <p:txBody>
          <a:bodyPr/>
          <a:lstStyle/>
          <a:p>
            <a:r>
              <a:rPr lang="en-US" b="1" dirty="0">
                <a:solidFill>
                  <a:schemeClr val="tx1">
                    <a:lumMod val="95000"/>
                    <a:lumOff val="5000"/>
                  </a:schemeClr>
                </a:solidFill>
                <a:latin typeface="+mn-lt"/>
              </a:rPr>
              <a:t>Art &amp; Design.</a:t>
            </a:r>
            <a:br>
              <a:rPr lang="en-US" b="1" dirty="0">
                <a:solidFill>
                  <a:schemeClr val="tx1">
                    <a:lumMod val="95000"/>
                    <a:lumOff val="5000"/>
                  </a:schemeClr>
                </a:solidFill>
                <a:latin typeface="+mn-lt"/>
              </a:rPr>
            </a:br>
            <a:r>
              <a:rPr lang="en-US" b="1" dirty="0">
                <a:solidFill>
                  <a:schemeClr val="tx1">
                    <a:lumMod val="95000"/>
                    <a:lumOff val="5000"/>
                  </a:schemeClr>
                </a:solidFill>
                <a:latin typeface="+mn-lt"/>
              </a:rPr>
              <a:t>Painting styles</a:t>
            </a:r>
          </a:p>
        </p:txBody>
      </p:sp>
    </p:spTree>
    <p:extLst>
      <p:ext uri="{BB962C8B-B14F-4D97-AF65-F5344CB8AC3E}">
        <p14:creationId xmlns:p14="http://schemas.microsoft.com/office/powerpoint/2010/main" val="23994360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1143000"/>
          </a:xfrm>
        </p:spPr>
        <p:txBody>
          <a:bodyPr>
            <a:normAutofit fontScale="90000"/>
          </a:bodyPr>
          <a:lstStyle/>
          <a:p>
            <a:pPr algn="r"/>
            <a:r>
              <a:rPr lang="en-US" b="1" dirty="0">
                <a:latin typeface="Times New Roman" panose="02020603050405020304" pitchFamily="18" charset="0"/>
                <a:cs typeface="Times New Roman" panose="02020603050405020304" pitchFamily="18" charset="0"/>
              </a:rPr>
              <a:t>Which painting uses bright </a:t>
            </a:r>
            <a:r>
              <a:rPr lang="en-US" b="1" dirty="0" err="1">
                <a:latin typeface="Times New Roman" panose="02020603050405020304" pitchFamily="18" charset="0"/>
                <a:cs typeface="Times New Roman" panose="02020603050405020304" pitchFamily="18" charset="0"/>
              </a:rPr>
              <a:t>colours</a:t>
            </a:r>
            <a:r>
              <a:rPr lang="en-US" b="1" dirty="0">
                <a:latin typeface="Times New Roman" panose="02020603050405020304" pitchFamily="18" charset="0"/>
                <a:cs typeface="Times New Roman" panose="02020603050405020304" pitchFamily="18" charset="0"/>
              </a:rPr>
              <a:t>, dark\dull </a:t>
            </a:r>
            <a:r>
              <a:rPr lang="en-US" b="1" dirty="0" err="1">
                <a:latin typeface="Times New Roman" panose="02020603050405020304" pitchFamily="18" charset="0"/>
                <a:cs typeface="Times New Roman" panose="02020603050405020304" pitchFamily="18" charset="0"/>
              </a:rPr>
              <a:t>colours</a:t>
            </a:r>
            <a:r>
              <a:rPr lang="en-US" b="1" dirty="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11960" y="5445224"/>
            <a:ext cx="4932040" cy="1253349"/>
          </a:xfrm>
        </p:spPr>
        <p:txBody>
          <a:bodyPr/>
          <a:lstStyle/>
          <a:p>
            <a:pPr marL="0" indent="0">
              <a:buNone/>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style of painting is each picture?</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http://allpainters.ru/img/stories/paintings/man-with-a-guitar-191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18562" y="836701"/>
            <a:ext cx="3845800" cy="55018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0-tub-ru.yandex.net/i?id=afee0ed5833287131cac1308482d477b-l&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716656"/>
            <a:ext cx="4740158" cy="325693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63531" y="5559634"/>
            <a:ext cx="246093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Cubism </a:t>
            </a:r>
            <a:endParaRPr kumimoji="0" lang="ru-RU" sz="5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sp>
        <p:nvSpPr>
          <p:cNvPr id="5" name="Прямоугольник 4"/>
          <p:cNvSpPr/>
          <p:nvPr/>
        </p:nvSpPr>
        <p:spPr>
          <a:xfrm>
            <a:off x="5768936" y="1526523"/>
            <a:ext cx="323704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Surrealism</a:t>
            </a:r>
            <a:endParaRPr kumimoji="0" lang="ru-RU" sz="5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spTree>
    <p:extLst>
      <p:ext uri="{BB962C8B-B14F-4D97-AF65-F5344CB8AC3E}">
        <p14:creationId xmlns:p14="http://schemas.microsoft.com/office/powerpoint/2010/main" val="152665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964488" cy="2304256"/>
          </a:xfrm>
        </p:spPr>
        <p:txBody>
          <a:bodyPr>
            <a:normAutofit/>
          </a:bodyPr>
          <a:lstStyle/>
          <a:p>
            <a:r>
              <a:rPr lang="en-US" sz="3600" b="1" dirty="0">
                <a:solidFill>
                  <a:srgbClr val="C00000"/>
                </a:solidFill>
                <a:effectLst>
                  <a:outerShdw blurRad="38100" dist="38100" dir="2700000" algn="tl">
                    <a:srgbClr val="000000">
                      <a:alpha val="43137"/>
                    </a:srgbClr>
                  </a:outerShdw>
                </a:effectLst>
              </a:rPr>
              <a:t>Sb p.54 ex.4</a:t>
            </a:r>
            <a:r>
              <a:rPr lang="en-US" sz="3600" b="1" dirty="0">
                <a:solidFill>
                  <a:srgbClr val="C00000"/>
                </a:solidFill>
              </a:rPr>
              <a:t/>
            </a:r>
            <a:br>
              <a:rPr lang="en-US" sz="3600" b="1" dirty="0">
                <a:solidFill>
                  <a:srgbClr val="C00000"/>
                </a:solidFill>
              </a:rPr>
            </a:br>
            <a:r>
              <a:rPr lang="en-US" sz="3600" dirty="0">
                <a:latin typeface="Times New Roman" panose="02020603050405020304" pitchFamily="18" charset="0"/>
                <a:cs typeface="Times New Roman" panose="02020603050405020304" pitchFamily="18" charset="0"/>
              </a:rPr>
              <a:t>Read the text and fill in the gaps with the correct word formed from the </a:t>
            </a:r>
            <a:r>
              <a:rPr lang="en-US" sz="3600" dirty="0" err="1">
                <a:latin typeface="Times New Roman" panose="02020603050405020304" pitchFamily="18" charset="0"/>
                <a:cs typeface="Times New Roman" panose="02020603050405020304" pitchFamily="18" charset="0"/>
              </a:rPr>
              <a:t>capitalised</a:t>
            </a:r>
            <a:r>
              <a:rPr lang="en-US" sz="3600" dirty="0">
                <a:latin typeface="Times New Roman" panose="02020603050405020304" pitchFamily="18" charset="0"/>
                <a:cs typeface="Times New Roman" panose="02020603050405020304" pitchFamily="18" charset="0"/>
              </a:rPr>
              <a:t> words</a:t>
            </a:r>
            <a:endParaRPr lang="ru-RU" sz="36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179512" y="2142410"/>
            <a:ext cx="4176464" cy="4464496"/>
          </a:xfrm>
        </p:spPr>
        <p:txBody>
          <a:bodyPr>
            <a:noAutofit/>
          </a:bodyPr>
          <a:lstStyle/>
          <a:p>
            <a:pPr marL="514350" indent="-514350" algn="r">
              <a:lnSpc>
                <a:spcPct val="100000"/>
              </a:lnSpc>
              <a:spcBef>
                <a:spcPts val="0"/>
              </a:spcBef>
              <a:buFont typeface="+mj-lt"/>
              <a:buAutoNum type="arabicPeriod"/>
            </a:pPr>
            <a:r>
              <a:rPr lang="en-US" sz="3600" b="1" dirty="0"/>
              <a:t> fame</a:t>
            </a:r>
          </a:p>
          <a:p>
            <a:pPr marL="514350" indent="-514350" algn="r">
              <a:lnSpc>
                <a:spcPct val="100000"/>
              </a:lnSpc>
              <a:spcBef>
                <a:spcPts val="0"/>
              </a:spcBef>
              <a:buFont typeface="+mj-lt"/>
              <a:buAutoNum type="arabicPeriod"/>
            </a:pPr>
            <a:r>
              <a:rPr lang="en-US" sz="3600" b="1" dirty="0"/>
              <a:t> see</a:t>
            </a:r>
          </a:p>
          <a:p>
            <a:pPr marL="514350" indent="-514350" algn="r">
              <a:lnSpc>
                <a:spcPct val="100000"/>
              </a:lnSpc>
              <a:spcBef>
                <a:spcPts val="0"/>
              </a:spcBef>
              <a:buFont typeface="+mj-lt"/>
              <a:buAutoNum type="arabicPeriod"/>
            </a:pPr>
            <a:r>
              <a:rPr lang="en-US" sz="3600" b="1" dirty="0"/>
              <a:t> origin</a:t>
            </a:r>
          </a:p>
          <a:p>
            <a:pPr marL="514350" indent="-514350" algn="r">
              <a:lnSpc>
                <a:spcPct val="100000"/>
              </a:lnSpc>
              <a:spcBef>
                <a:spcPts val="0"/>
              </a:spcBef>
              <a:buFont typeface="+mj-lt"/>
              <a:buAutoNum type="arabicPeriod"/>
            </a:pPr>
            <a:r>
              <a:rPr lang="en-US" sz="3600" b="1" dirty="0"/>
              <a:t> differ</a:t>
            </a:r>
          </a:p>
          <a:p>
            <a:pPr marL="514350" indent="-514350" algn="r">
              <a:lnSpc>
                <a:spcPct val="100000"/>
              </a:lnSpc>
              <a:spcBef>
                <a:spcPts val="0"/>
              </a:spcBef>
              <a:buFont typeface="+mj-lt"/>
              <a:buAutoNum type="arabicPeriod"/>
            </a:pPr>
            <a:r>
              <a:rPr lang="en-US" sz="3600" b="1" dirty="0"/>
              <a:t> art</a:t>
            </a:r>
          </a:p>
          <a:p>
            <a:pPr marL="514350" indent="-514350" algn="r">
              <a:lnSpc>
                <a:spcPct val="100000"/>
              </a:lnSpc>
              <a:spcBef>
                <a:spcPts val="0"/>
              </a:spcBef>
              <a:buFont typeface="+mj-lt"/>
              <a:buAutoNum type="arabicPeriod"/>
            </a:pPr>
            <a:r>
              <a:rPr lang="en-US" sz="3600" b="1" dirty="0"/>
              <a:t> represent</a:t>
            </a:r>
          </a:p>
          <a:p>
            <a:pPr marL="514350" indent="-514350" algn="r">
              <a:lnSpc>
                <a:spcPct val="100000"/>
              </a:lnSpc>
              <a:spcBef>
                <a:spcPts val="0"/>
              </a:spcBef>
              <a:buFont typeface="+mj-lt"/>
              <a:buAutoNum type="arabicPeriod"/>
            </a:pPr>
            <a:r>
              <a:rPr lang="en-US" sz="3600" b="1" dirty="0"/>
              <a:t>big</a:t>
            </a:r>
          </a:p>
          <a:p>
            <a:pPr marL="514350" indent="-514350" algn="r">
              <a:lnSpc>
                <a:spcPct val="100000"/>
              </a:lnSpc>
              <a:spcBef>
                <a:spcPts val="0"/>
              </a:spcBef>
              <a:buFont typeface="+mj-lt"/>
              <a:buAutoNum type="arabicPeriod"/>
            </a:pPr>
            <a:r>
              <a:rPr lang="en-US" sz="3600" b="1" dirty="0"/>
              <a:t>usual</a:t>
            </a:r>
          </a:p>
        </p:txBody>
      </p:sp>
      <p:pic>
        <p:nvPicPr>
          <p:cNvPr id="4" name="13 - Across the Curriculum. Ex. 5 p. 5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0709" y="2060848"/>
            <a:ext cx="609600" cy="609600"/>
          </a:xfrm>
          <a:prstGeom prst="rect">
            <a:avLst/>
          </a:prstGeom>
        </p:spPr>
      </p:pic>
      <p:sp>
        <p:nvSpPr>
          <p:cNvPr id="7" name="Объект 4"/>
          <p:cNvSpPr txBox="1">
            <a:spLocks/>
          </p:cNvSpPr>
          <p:nvPr/>
        </p:nvSpPr>
        <p:spPr>
          <a:xfrm>
            <a:off x="4788024" y="2156102"/>
            <a:ext cx="4176464" cy="4437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 famous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 seeing</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 original</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 different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 artists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 representations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 bigger</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unusual</a:t>
            </a:r>
          </a:p>
        </p:txBody>
      </p:sp>
    </p:spTree>
    <p:extLst>
      <p:ext uri="{BB962C8B-B14F-4D97-AF65-F5344CB8AC3E}">
        <p14:creationId xmlns:p14="http://schemas.microsoft.com/office/powerpoint/2010/main" val="343871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1" nodeType="clickEffect">
                                  <p:stCondLst>
                                    <p:cond delay="0"/>
                                  </p:stCondLst>
                                  <p:childTnLst>
                                    <p:set>
                                      <p:cBhvr>
                                        <p:cTn id="9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1" nodeType="clickEffect">
                                  <p:stCondLst>
                                    <p:cond delay="0"/>
                                  </p:stCondLst>
                                  <p:childTnLst>
                                    <p:set>
                                      <p:cBhvr>
                                        <p:cTn id="9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1" nodeType="clickEffect">
                                  <p:stCondLst>
                                    <p:cond delay="0"/>
                                  </p:stCondLst>
                                  <p:childTnLst>
                                    <p:set>
                                      <p:cBhvr>
                                        <p:cTn id="9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9" restart="whenNotActive" fill="hold" evtFilter="cancelBubble" nodeType="interactiveSeq">
                <p:stCondLst>
                  <p:cond evt="onClick" delay="0">
                    <p:tgtEl>
                      <p:spTgt spid="4"/>
                    </p:tgtEl>
                  </p:cond>
                </p:stCondLst>
                <p:endSync evt="end" delay="0">
                  <p:rtn val="all"/>
                </p:endSync>
                <p:childTnLst>
                  <p:par>
                    <p:cTn id="100" fill="hold">
                      <p:stCondLst>
                        <p:cond delay="0"/>
                      </p:stCondLst>
                      <p:childTnLst>
                        <p:par>
                          <p:cTn id="101" fill="hold">
                            <p:stCondLst>
                              <p:cond delay="0"/>
                            </p:stCondLst>
                            <p:childTnLst>
                              <p:par>
                                <p:cTn id="102" presetID="1" presetClass="mediacall" presetSubtype="0" fill="hold" nodeType="clickEffect">
                                  <p:stCondLst>
                                    <p:cond delay="0"/>
                                  </p:stCondLst>
                                  <p:childTnLst>
                                    <p:cmd type="call" cmd="playFrom(0.0)">
                                      <p:cBhvr>
                                        <p:cTn id="103" dur="135915" fill="hold"/>
                                        <p:tgtEl>
                                          <p:spTgt spid="4"/>
                                        </p:tgtEl>
                                      </p:cBhvr>
                                    </p:cmd>
                                  </p:childTnLst>
                                </p:cTn>
                              </p:par>
                            </p:childTnLst>
                          </p:cTn>
                        </p:par>
                      </p:childTnLst>
                    </p:cTn>
                  </p:par>
                </p:childTnLst>
              </p:cTn>
              <p:nextCondLst>
                <p:cond evt="onClick" delay="0">
                  <p:tgtEl>
                    <p:spTgt spid="4"/>
                  </p:tgtEl>
                </p:cond>
              </p:nextCondLst>
            </p:seq>
            <p:audio>
              <p:cMediaNode vol="80000">
                <p:cTn id="104" fill="hold" display="0">
                  <p:stCondLst>
                    <p:cond delay="indefinite"/>
                  </p:stCondLst>
                  <p:endCondLst>
                    <p:cond evt="onStopAudio" delay="0">
                      <p:tgtEl>
                        <p:sldTgt/>
                      </p:tgtEl>
                    </p:cond>
                  </p:endCondLst>
                </p:cTn>
                <p:tgtEl>
                  <p:spTgt spid="4"/>
                </p:tgtEl>
              </p:cMediaNode>
            </p:audio>
          </p:childTnLst>
        </p:cTn>
      </p:par>
    </p:tnLst>
    <p:bldLst>
      <p:bldP spid="5" grpId="0" uiExpand="1" build="p"/>
      <p:bldP spid="5" grpId="1" uiExpand="1" build="p"/>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128017"/>
            <a:ext cx="8778240" cy="1130872"/>
          </a:xfrm>
        </p:spPr>
        <p:txBody>
          <a:bodyPr/>
          <a:lstStyle/>
          <a:p>
            <a:pPr algn="ctr"/>
            <a:r>
              <a:rPr lang="en-US" b="1" dirty="0">
                <a:latin typeface="Times New Roman" panose="02020603050405020304" pitchFamily="18" charset="0"/>
                <a:cs typeface="Times New Roman" panose="02020603050405020304" pitchFamily="18" charset="0"/>
              </a:rPr>
              <a:t>Objectives of the Lesson</a:t>
            </a:r>
          </a:p>
        </p:txBody>
      </p:sp>
      <p:grpSp>
        <p:nvGrpSpPr>
          <p:cNvPr id="81" name="Group 2"/>
          <p:cNvGrpSpPr>
            <a:grpSpLocks/>
          </p:cNvGrpSpPr>
          <p:nvPr/>
        </p:nvGrpSpPr>
        <p:grpSpPr bwMode="auto">
          <a:xfrm>
            <a:off x="508158" y="4071111"/>
            <a:ext cx="5351463" cy="615950"/>
            <a:chOff x="1248" y="1440"/>
            <a:chExt cx="3371" cy="388"/>
          </a:xfrm>
        </p:grpSpPr>
        <p:sp>
          <p:nvSpPr>
            <p:cNvPr id="82"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4"/>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 name="Text Box 5"/>
            <p:cNvSpPr txBox="1">
              <a:spLocks noChangeArrowheads="1"/>
            </p:cNvSpPr>
            <p:nvPr/>
          </p:nvSpPr>
          <p:spPr bwMode="gray">
            <a:xfrm>
              <a:off x="1754" y="1498"/>
              <a:ext cx="286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000000"/>
                  </a:solidFill>
                  <a:latin typeface="Times New Roman" panose="02020603050405020304" pitchFamily="18" charset="0"/>
                  <a:cs typeface="Times New Roman" panose="02020603050405020304" pitchFamily="18" charset="0"/>
                </a:rPr>
                <a:t>learn new idioms with </a:t>
              </a:r>
              <a:r>
                <a:rPr lang="ru-RU" sz="2800" dirty="0">
                  <a:solidFill>
                    <a:srgbClr val="000000"/>
                  </a:solidFill>
                  <a:latin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paint</a:t>
              </a:r>
              <a:r>
                <a:rPr lang="ru-RU" sz="2800" dirty="0">
                  <a:solidFill>
                    <a:srgbClr val="000000"/>
                  </a:solidFill>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85" name="Text Box 6"/>
            <p:cNvSpPr txBox="1">
              <a:spLocks noChangeArrowheads="1"/>
            </p:cNvSpPr>
            <p:nvPr/>
          </p:nvSpPr>
          <p:spPr bwMode="gray">
            <a:xfrm>
              <a:off x="1296" y="14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4</a:t>
              </a:r>
            </a:p>
          </p:txBody>
        </p:sp>
      </p:grpSp>
      <p:grpSp>
        <p:nvGrpSpPr>
          <p:cNvPr id="86" name="Group 7"/>
          <p:cNvGrpSpPr>
            <a:grpSpLocks/>
          </p:cNvGrpSpPr>
          <p:nvPr/>
        </p:nvGrpSpPr>
        <p:grpSpPr bwMode="auto">
          <a:xfrm>
            <a:off x="431958" y="1352553"/>
            <a:ext cx="7011988" cy="579438"/>
            <a:chOff x="1248" y="2030"/>
            <a:chExt cx="4417" cy="365"/>
          </a:xfrm>
        </p:grpSpPr>
        <p:sp>
          <p:nvSpPr>
            <p:cNvPr id="87"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9" name="Text Box 10"/>
            <p:cNvSpPr txBox="1">
              <a:spLocks noChangeArrowheads="1"/>
            </p:cNvSpPr>
            <p:nvPr/>
          </p:nvSpPr>
          <p:spPr bwMode="gray">
            <a:xfrm>
              <a:off x="1736" y="2065"/>
              <a:ext cx="392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000000"/>
                  </a:solidFill>
                  <a:latin typeface="Times New Roman" panose="02020603050405020304" pitchFamily="18" charset="0"/>
                  <a:cs typeface="Times New Roman" panose="02020603050405020304" pitchFamily="18" charset="0"/>
                </a:rPr>
                <a:t>learn the names of some geometric shapes</a:t>
              </a:r>
            </a:p>
          </p:txBody>
        </p:sp>
        <p:sp>
          <p:nvSpPr>
            <p:cNvPr id="90" name="Text Box 11"/>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91" name="Group 12"/>
          <p:cNvGrpSpPr>
            <a:grpSpLocks/>
          </p:cNvGrpSpPr>
          <p:nvPr/>
        </p:nvGrpSpPr>
        <p:grpSpPr bwMode="auto">
          <a:xfrm>
            <a:off x="456398" y="2209087"/>
            <a:ext cx="6630991" cy="596900"/>
            <a:chOff x="1248" y="2640"/>
            <a:chExt cx="4177" cy="376"/>
          </a:xfrm>
        </p:grpSpPr>
        <p:sp>
          <p:nvSpPr>
            <p:cNvPr id="92"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94" name="Text Box 15"/>
            <p:cNvSpPr txBox="1">
              <a:spLocks noChangeArrowheads="1"/>
            </p:cNvSpPr>
            <p:nvPr/>
          </p:nvSpPr>
          <p:spPr bwMode="gray">
            <a:xfrm>
              <a:off x="1746" y="2686"/>
              <a:ext cx="367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000000"/>
                  </a:solidFill>
                  <a:latin typeface="Times New Roman" panose="02020603050405020304" pitchFamily="18" charset="0"/>
                  <a:cs typeface="Times New Roman" panose="02020603050405020304" pitchFamily="18" charset="0"/>
                </a:rPr>
                <a:t>learn the names of some painting styles</a:t>
              </a:r>
            </a:p>
          </p:txBody>
        </p:sp>
        <p:sp>
          <p:nvSpPr>
            <p:cNvPr id="95" name="Text Box 16"/>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2</a:t>
              </a:r>
            </a:p>
          </p:txBody>
        </p:sp>
      </p:grpSp>
      <p:grpSp>
        <p:nvGrpSpPr>
          <p:cNvPr id="96" name="Group 17"/>
          <p:cNvGrpSpPr>
            <a:grpSpLocks/>
          </p:cNvGrpSpPr>
          <p:nvPr/>
        </p:nvGrpSpPr>
        <p:grpSpPr bwMode="auto">
          <a:xfrm>
            <a:off x="488995" y="3152666"/>
            <a:ext cx="8832854" cy="623888"/>
            <a:chOff x="1248" y="3230"/>
            <a:chExt cx="5564" cy="393"/>
          </a:xfrm>
        </p:grpSpPr>
        <p:sp>
          <p:nvSpPr>
            <p:cNvPr id="97" name="Line 18"/>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19"/>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99" name="Text Box 20"/>
            <p:cNvSpPr txBox="1">
              <a:spLocks noChangeArrowheads="1"/>
            </p:cNvSpPr>
            <p:nvPr/>
          </p:nvSpPr>
          <p:spPr bwMode="gray">
            <a:xfrm>
              <a:off x="1736" y="3293"/>
              <a:ext cx="507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000000"/>
                  </a:solidFill>
                  <a:latin typeface="Times New Roman" panose="02020603050405020304" pitchFamily="18" charset="0"/>
                  <a:cs typeface="Times New Roman" panose="02020603050405020304" pitchFamily="18" charset="0"/>
                </a:rPr>
                <a:t>learn the characteristic features of some painting styles</a:t>
              </a:r>
            </a:p>
          </p:txBody>
        </p:sp>
        <p:sp>
          <p:nvSpPr>
            <p:cNvPr id="100" name="Text Box 21"/>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spTree>
    <p:extLst>
      <p:ext uri="{BB962C8B-B14F-4D97-AF65-F5344CB8AC3E}">
        <p14:creationId xmlns:p14="http://schemas.microsoft.com/office/powerpoint/2010/main" val="419166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500"/>
                                        <p:tgtEl>
                                          <p:spTgt spid="9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208" y="95229"/>
            <a:ext cx="7886700" cy="1325563"/>
          </a:xfrm>
        </p:spPr>
        <p:txBody>
          <a:bodyPr>
            <a:normAutofit/>
          </a:bodyPr>
          <a:lstStyle/>
          <a:p>
            <a:r>
              <a:rPr lang="en-US" sz="6000" b="1" dirty="0">
                <a:effectLst>
                  <a:outerShdw blurRad="38100" dist="38100" dir="2700000" algn="tl">
                    <a:srgbClr val="000000">
                      <a:alpha val="43137"/>
                    </a:srgbClr>
                  </a:outerShdw>
                </a:effectLst>
              </a:rPr>
              <a:t>Cubism </a:t>
            </a:r>
            <a:endParaRPr lang="ru-RU" sz="60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779912" y="1600200"/>
            <a:ext cx="4906888" cy="4525963"/>
          </a:xfrm>
        </p:spPr>
        <p:txBody>
          <a:bodyPr/>
          <a:lstStyle/>
          <a:p>
            <a:pPr marL="0" indent="0" algn="r">
              <a:buNone/>
            </a:pPr>
            <a:r>
              <a:rPr lang="en-US" dirty="0"/>
              <a:t>Pablo Picasso</a:t>
            </a:r>
          </a:p>
          <a:p>
            <a:pPr marL="0" indent="0" algn="r">
              <a:buNone/>
            </a:pPr>
            <a:r>
              <a:rPr lang="en-US" dirty="0"/>
              <a:t>George Braque</a:t>
            </a:r>
            <a:endParaRPr lang="ru-RU" dirty="0"/>
          </a:p>
        </p:txBody>
      </p:sp>
      <p:pic>
        <p:nvPicPr>
          <p:cNvPr id="3074" name="Picture 2" descr="http://xn--24-6kcaj9aow5ap.xn--p1ai/uploads/posts/2016-03/1458843993_185bf4fe1d9b604e564d848a058fa2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36118"/>
            <a:ext cx="2961446" cy="39103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xn--24-6kcaj9aow5ap.xn--p1ai/uploads/posts/2016-03/1458844032_indian_cubi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5895" y="3865204"/>
            <a:ext cx="3328105" cy="25005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ages45.fotki.com/v1142/photos/7/1454087/9390558/4dpicty-v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1446" y="2688866"/>
            <a:ext cx="2641204" cy="388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699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967" y="0"/>
            <a:ext cx="7886700" cy="1325563"/>
          </a:xfrm>
        </p:spPr>
        <p:txBody>
          <a:bodyPr>
            <a:normAutofit/>
          </a:bodyPr>
          <a:lstStyle/>
          <a:p>
            <a:r>
              <a:rPr lang="en-US" sz="6000" b="1" dirty="0">
                <a:effectLst>
                  <a:outerShdw blurRad="38100" dist="38100" dir="2700000" algn="tl">
                    <a:srgbClr val="000000">
                      <a:alpha val="43137"/>
                    </a:srgbClr>
                  </a:outerShdw>
                </a:effectLst>
              </a:rPr>
              <a:t>Surrealism </a:t>
            </a:r>
            <a:endParaRPr lang="ru-RU" sz="60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26360" y="1600201"/>
            <a:ext cx="4160440" cy="1684784"/>
          </a:xfrm>
        </p:spPr>
        <p:txBody>
          <a:bodyPr>
            <a:normAutofit/>
          </a:bodyPr>
          <a:lstStyle/>
          <a:p>
            <a:pPr marL="0" indent="0" algn="r">
              <a:buNone/>
            </a:pPr>
            <a:r>
              <a:rPr lang="en-US" sz="3600" dirty="0"/>
              <a:t>Salvador Dali</a:t>
            </a:r>
          </a:p>
          <a:p>
            <a:pPr marL="0" indent="0" algn="r">
              <a:buNone/>
            </a:pPr>
            <a:r>
              <a:rPr lang="en-US" sz="3600" dirty="0"/>
              <a:t>Rene Magritte</a:t>
            </a:r>
            <a:endParaRPr lang="ru-RU" sz="3600" dirty="0"/>
          </a:p>
        </p:txBody>
      </p:sp>
      <p:pic>
        <p:nvPicPr>
          <p:cNvPr id="4098" name="Picture 2" descr="https://im0-tub-ru.yandex.net/i?id=5c5fef488d0251d5582a739921adeb0e-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757" y="1208385"/>
            <a:ext cx="4139952" cy="28979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ail-friend.ru/gallery/2_20_09_15_1_51_27.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803" y="3414363"/>
            <a:ext cx="4270442" cy="32028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piteronline.tv/images/content/lite/august/sir_a1c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57" y="4220409"/>
            <a:ext cx="4270442" cy="239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62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70638"/>
            <a:ext cx="7886700" cy="1325563"/>
          </a:xfrm>
        </p:spPr>
        <p:txBody>
          <a:bodyPr/>
          <a:lstStyle/>
          <a:p>
            <a:r>
              <a:rPr lang="en-US" b="1" dirty="0">
                <a:solidFill>
                  <a:srgbClr val="C00000"/>
                </a:solidFill>
                <a:effectLst>
                  <a:outerShdw blurRad="38100" dist="38100" dir="2700000" algn="tl">
                    <a:srgbClr val="000000">
                      <a:alpha val="43137"/>
                    </a:srgbClr>
                  </a:outerShdw>
                </a:effectLst>
              </a:rPr>
              <a:t>Answer the questions</a:t>
            </a:r>
            <a:endParaRPr lang="ru-RU" b="1"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51520" y="1195322"/>
            <a:ext cx="7928754" cy="4330910"/>
          </a:xfrm>
        </p:spPr>
        <p:txBody>
          <a:bodyPr>
            <a:normAutofit/>
          </a:bodyPr>
          <a:lstStyle/>
          <a:p>
            <a:r>
              <a:rPr lang="en-US" sz="3600" b="1" dirty="0">
                <a:latin typeface="Times New Roman" panose="02020603050405020304" pitchFamily="18" charset="0"/>
                <a:cs typeface="Times New Roman" panose="02020603050405020304" pitchFamily="18" charset="0"/>
              </a:rPr>
              <a:t>When was Cubism popular?</a:t>
            </a:r>
          </a:p>
          <a:p>
            <a:r>
              <a:rPr lang="en-US" sz="3600" b="1" dirty="0">
                <a:latin typeface="Times New Roman" panose="02020603050405020304" pitchFamily="18" charset="0"/>
                <a:cs typeface="Times New Roman" panose="02020603050405020304" pitchFamily="18" charset="0"/>
              </a:rPr>
              <a:t>How did Cubism get its name?</a:t>
            </a:r>
          </a:p>
          <a:p>
            <a:r>
              <a:rPr lang="en-US" sz="3600" b="1" dirty="0">
                <a:latin typeface="Times New Roman" panose="02020603050405020304" pitchFamily="18" charset="0"/>
                <a:cs typeface="Times New Roman" panose="02020603050405020304" pitchFamily="18" charset="0"/>
              </a:rPr>
              <a:t>What style did Dali paint in?</a:t>
            </a:r>
          </a:p>
          <a:p>
            <a:r>
              <a:rPr lang="en-US" sz="3600" b="1" dirty="0">
                <a:latin typeface="Times New Roman" panose="02020603050405020304" pitchFamily="18" charset="0"/>
                <a:cs typeface="Times New Roman" panose="02020603050405020304" pitchFamily="18" charset="0"/>
              </a:rPr>
              <a:t>What did Surrealist painters use to get ideas for their paintings?</a:t>
            </a:r>
          </a:p>
        </p:txBody>
      </p:sp>
      <p:pic>
        <p:nvPicPr>
          <p:cNvPr id="5122" name="Picture 2" descr="http://kuda-spb.ru/uploads/7dc8dbfbae52da04458cea4ad95c2fc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9532" y="4042467"/>
            <a:ext cx="3344598" cy="25084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m2-tub-ru.yandex.net/i?id=1cfdf76fb51cb8d795482fa6eb7a2d77-l&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0" y="4183811"/>
            <a:ext cx="4734209" cy="236710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classconnection.s3.amazonaws.com/650/flashcards/5477650/jpeg/the_knife-grinder_-_malevich-14660A34A9F24A39BD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487174" y="198626"/>
            <a:ext cx="2386956" cy="243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9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Заголовок 1"/>
          <p:cNvSpPr txBox="1">
            <a:spLocks/>
          </p:cNvSpPr>
          <p:nvPr/>
        </p:nvSpPr>
        <p:spPr>
          <a:xfrm>
            <a:off x="785786" y="285729"/>
            <a:ext cx="7772400" cy="1000132"/>
          </a:xfrm>
          <a:prstGeom prst="rect">
            <a:avLst/>
          </a:prstGeom>
          <a:solidFill>
            <a:schemeClr val="accent3">
              <a:lumMod val="5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Arial Black" pitchFamily="34" charset="0"/>
                <a:ea typeface="+mj-ea"/>
                <a:cs typeface="+mj-cs"/>
              </a:rPr>
              <a:t>Idioms with “PAINT”</a:t>
            </a:r>
            <a:endParaRPr kumimoji="0" lang="ru-RU" sz="44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p:txBody>
      </p:sp>
      <p:pic>
        <p:nvPicPr>
          <p:cNvPr id="15362" name="Picture 2"/>
          <p:cNvPicPr>
            <a:picLocks noChangeAspect="1" noChangeArrowheads="1"/>
          </p:cNvPicPr>
          <p:nvPr/>
        </p:nvPicPr>
        <p:blipFill>
          <a:blip r:embed="rId2" cstate="print"/>
          <a:srcRect/>
          <a:stretch>
            <a:fillRect/>
          </a:stretch>
        </p:blipFill>
        <p:spPr bwMode="auto">
          <a:xfrm>
            <a:off x="885875" y="1428736"/>
            <a:ext cx="4933950" cy="971550"/>
          </a:xfrm>
          <a:prstGeom prst="rect">
            <a:avLst/>
          </a:prstGeom>
          <a:noFill/>
          <a:ln w="9525">
            <a:noFill/>
            <a:miter lim="800000"/>
            <a:headEnd/>
            <a:tailEnd/>
          </a:ln>
          <a:effectLst/>
        </p:spPr>
      </p:pic>
      <p:sp>
        <p:nvSpPr>
          <p:cNvPr id="7" name="TextBox 6"/>
          <p:cNvSpPr txBox="1"/>
          <p:nvPr/>
        </p:nvSpPr>
        <p:spPr>
          <a:xfrm>
            <a:off x="357158" y="2571744"/>
            <a:ext cx="2842701" cy="461665"/>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a:t>t</a:t>
            </a:r>
            <a:r>
              <a:rPr lang="en-US" sz="2400" dirty="0" smtClean="0"/>
              <a:t>o paint the town red</a:t>
            </a:r>
            <a:endParaRPr lang="ru-RU" sz="2400" dirty="0"/>
          </a:p>
        </p:txBody>
      </p:sp>
      <p:sp>
        <p:nvSpPr>
          <p:cNvPr id="8" name="TextBox 7"/>
          <p:cNvSpPr txBox="1"/>
          <p:nvPr/>
        </p:nvSpPr>
        <p:spPr>
          <a:xfrm>
            <a:off x="3000364" y="5715016"/>
            <a:ext cx="1596976" cy="461665"/>
          </a:xfrm>
          <a:prstGeom prst="rect">
            <a:avLst/>
          </a:prstGeom>
          <a:noFill/>
          <a:ln>
            <a:solidFill>
              <a:schemeClr val="accent2">
                <a:lumMod val="75000"/>
              </a:schemeClr>
            </a:solidFill>
          </a:ln>
        </p:spPr>
        <p:txBody>
          <a:bodyPr wrap="none" rtlCol="0">
            <a:spAutoFit/>
          </a:bodyPr>
          <a:lstStyle/>
          <a:p>
            <a:r>
              <a:rPr lang="en-US" sz="2400" dirty="0" smtClean="0"/>
              <a:t>to have fun</a:t>
            </a:r>
            <a:endParaRPr lang="ru-RU" sz="2400" dirty="0"/>
          </a:p>
        </p:txBody>
      </p:sp>
      <p:sp>
        <p:nvSpPr>
          <p:cNvPr id="9" name="TextBox 8"/>
          <p:cNvSpPr txBox="1"/>
          <p:nvPr/>
        </p:nvSpPr>
        <p:spPr>
          <a:xfrm>
            <a:off x="357158" y="3357562"/>
            <a:ext cx="4169731" cy="461665"/>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a:t>t</a:t>
            </a:r>
            <a:r>
              <a:rPr lang="en-US" sz="2400" dirty="0" smtClean="0"/>
              <a:t>o paint a grim picture of (</a:t>
            </a:r>
            <a:r>
              <a:rPr lang="en-US" sz="2400" dirty="0" err="1" smtClean="0"/>
              <a:t>smth</a:t>
            </a:r>
            <a:r>
              <a:rPr lang="en-US" sz="2400" dirty="0" smtClean="0"/>
              <a:t>)</a:t>
            </a:r>
            <a:endParaRPr lang="ru-RU" sz="2400" dirty="0"/>
          </a:p>
        </p:txBody>
      </p:sp>
      <p:sp>
        <p:nvSpPr>
          <p:cNvPr id="10" name="TextBox 9"/>
          <p:cNvSpPr txBox="1"/>
          <p:nvPr/>
        </p:nvSpPr>
        <p:spPr>
          <a:xfrm>
            <a:off x="357158" y="4214818"/>
            <a:ext cx="2995692" cy="461665"/>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like watching paint dry</a:t>
            </a:r>
            <a:endParaRPr lang="ru-RU" sz="2400" dirty="0"/>
          </a:p>
        </p:txBody>
      </p:sp>
      <p:sp>
        <p:nvSpPr>
          <p:cNvPr id="11" name="TextBox 10"/>
          <p:cNvSpPr txBox="1"/>
          <p:nvPr/>
        </p:nvSpPr>
        <p:spPr>
          <a:xfrm>
            <a:off x="357158" y="5000636"/>
            <a:ext cx="6502934" cy="461665"/>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a:t>t</a:t>
            </a:r>
            <a:r>
              <a:rPr lang="en-US" sz="2400" dirty="0" smtClean="0"/>
              <a:t>o paint (</a:t>
            </a:r>
            <a:r>
              <a:rPr lang="en-US" sz="2400" dirty="0" err="1" smtClean="0"/>
              <a:t>sb</a:t>
            </a:r>
            <a:r>
              <a:rPr lang="en-US" sz="2400" dirty="0" smtClean="0"/>
              <a:t>/</a:t>
            </a:r>
            <a:r>
              <a:rPr lang="en-US" sz="2400" dirty="0" err="1" smtClean="0"/>
              <a:t>sth</a:t>
            </a:r>
            <a:r>
              <a:rPr lang="en-US" sz="2400" dirty="0" smtClean="0"/>
              <a:t>) with the same brush (as </a:t>
            </a:r>
            <a:r>
              <a:rPr lang="en-US" sz="2400" dirty="0" err="1" smtClean="0"/>
              <a:t>smb</a:t>
            </a:r>
            <a:r>
              <a:rPr lang="en-US" sz="2400" dirty="0" smtClean="0"/>
              <a:t> else)</a:t>
            </a:r>
            <a:endParaRPr lang="ru-RU" sz="2400" dirty="0"/>
          </a:p>
        </p:txBody>
      </p:sp>
      <p:sp>
        <p:nvSpPr>
          <p:cNvPr id="12" name="TextBox 11"/>
          <p:cNvSpPr txBox="1"/>
          <p:nvPr/>
        </p:nvSpPr>
        <p:spPr>
          <a:xfrm>
            <a:off x="285720" y="5715016"/>
            <a:ext cx="2108334" cy="461665"/>
          </a:xfrm>
          <a:prstGeom prst="rect">
            <a:avLst/>
          </a:prstGeom>
          <a:noFill/>
          <a:ln>
            <a:solidFill>
              <a:schemeClr val="accent2">
                <a:lumMod val="75000"/>
              </a:schemeClr>
            </a:solidFill>
          </a:ln>
        </p:spPr>
        <p:txBody>
          <a:bodyPr wrap="none" rtlCol="0">
            <a:spAutoFit/>
          </a:bodyPr>
          <a:lstStyle/>
          <a:p>
            <a:r>
              <a:rPr lang="en-US" sz="2400" dirty="0"/>
              <a:t>i</a:t>
            </a:r>
            <a:r>
              <a:rPr lang="en-US" sz="2400" dirty="0" smtClean="0"/>
              <a:t>t is very boring</a:t>
            </a:r>
            <a:endParaRPr lang="ru-RU" sz="2400" dirty="0"/>
          </a:p>
        </p:txBody>
      </p:sp>
      <p:sp>
        <p:nvSpPr>
          <p:cNvPr id="13" name="TextBox 12"/>
          <p:cNvSpPr txBox="1"/>
          <p:nvPr/>
        </p:nvSpPr>
        <p:spPr>
          <a:xfrm>
            <a:off x="4929190" y="5715016"/>
            <a:ext cx="4023858" cy="461665"/>
          </a:xfrm>
          <a:prstGeom prst="rect">
            <a:avLst/>
          </a:prstGeom>
          <a:noFill/>
          <a:ln>
            <a:solidFill>
              <a:schemeClr val="accent2">
                <a:lumMod val="75000"/>
              </a:schemeClr>
            </a:solidFill>
          </a:ln>
        </p:spPr>
        <p:txBody>
          <a:bodyPr wrap="none" rtlCol="0">
            <a:spAutoFit/>
          </a:bodyPr>
          <a:lstStyle/>
          <a:p>
            <a:r>
              <a:rPr lang="en-US" sz="2400" dirty="0" smtClean="0"/>
              <a:t>to describe </a:t>
            </a:r>
            <a:r>
              <a:rPr lang="en-US" sz="2400" dirty="0" err="1" smtClean="0"/>
              <a:t>sth</a:t>
            </a:r>
            <a:r>
              <a:rPr lang="en-US" sz="2400" dirty="0" smtClean="0"/>
              <a:t> in negative way</a:t>
            </a:r>
            <a:endParaRPr lang="ru-RU" sz="2400" dirty="0"/>
          </a:p>
        </p:txBody>
      </p:sp>
      <p:sp>
        <p:nvSpPr>
          <p:cNvPr id="14" name="TextBox 13"/>
          <p:cNvSpPr txBox="1"/>
          <p:nvPr/>
        </p:nvSpPr>
        <p:spPr>
          <a:xfrm>
            <a:off x="1317515" y="6298662"/>
            <a:ext cx="5929354" cy="461665"/>
          </a:xfrm>
          <a:prstGeom prst="rect">
            <a:avLst/>
          </a:prstGeom>
          <a:noFill/>
          <a:ln>
            <a:solidFill>
              <a:schemeClr val="accent2">
                <a:lumMod val="75000"/>
              </a:schemeClr>
            </a:solidFill>
          </a:ln>
        </p:spPr>
        <p:txBody>
          <a:bodyPr wrap="square" rtlCol="0">
            <a:spAutoFit/>
          </a:bodyPr>
          <a:lstStyle/>
          <a:p>
            <a:r>
              <a:rPr lang="en-US" sz="2400" dirty="0"/>
              <a:t>to think of people as if they </a:t>
            </a:r>
            <a:r>
              <a:rPr lang="en-US" sz="2400" dirty="0" smtClean="0"/>
              <a:t>were all identical</a:t>
            </a:r>
            <a:endParaRPr lang="ru-RU" sz="2400" dirty="0"/>
          </a:p>
        </p:txBody>
      </p:sp>
      <p:sp>
        <p:nvSpPr>
          <p:cNvPr id="15" name="TextBox 14"/>
          <p:cNvSpPr txBox="1"/>
          <p:nvPr/>
        </p:nvSpPr>
        <p:spPr>
          <a:xfrm>
            <a:off x="4143372" y="2571744"/>
            <a:ext cx="1596976" cy="461665"/>
          </a:xfrm>
          <a:prstGeom prst="rect">
            <a:avLst/>
          </a:prstGeom>
          <a:noFill/>
          <a:ln>
            <a:solidFill>
              <a:schemeClr val="accent2">
                <a:lumMod val="75000"/>
              </a:schemeClr>
            </a:solidFill>
          </a:ln>
        </p:spPr>
        <p:txBody>
          <a:bodyPr wrap="none" rtlCol="0">
            <a:spAutoFit/>
          </a:bodyPr>
          <a:lstStyle/>
          <a:p>
            <a:r>
              <a:rPr lang="en-US" sz="2400" dirty="0" smtClean="0"/>
              <a:t>to have fun</a:t>
            </a:r>
            <a:endParaRPr lang="ru-RU" sz="2400" dirty="0"/>
          </a:p>
        </p:txBody>
      </p:sp>
      <p:sp>
        <p:nvSpPr>
          <p:cNvPr id="16" name="TextBox 15"/>
          <p:cNvSpPr txBox="1"/>
          <p:nvPr/>
        </p:nvSpPr>
        <p:spPr>
          <a:xfrm>
            <a:off x="3571868" y="4214818"/>
            <a:ext cx="2108334" cy="461665"/>
          </a:xfrm>
          <a:prstGeom prst="rect">
            <a:avLst/>
          </a:prstGeom>
          <a:noFill/>
          <a:ln>
            <a:solidFill>
              <a:schemeClr val="accent2">
                <a:lumMod val="75000"/>
              </a:schemeClr>
            </a:solidFill>
          </a:ln>
        </p:spPr>
        <p:txBody>
          <a:bodyPr wrap="none" rtlCol="0">
            <a:spAutoFit/>
          </a:bodyPr>
          <a:lstStyle/>
          <a:p>
            <a:r>
              <a:rPr lang="en-US" sz="2400" dirty="0"/>
              <a:t>i</a:t>
            </a:r>
            <a:r>
              <a:rPr lang="en-US" sz="2400" dirty="0" smtClean="0"/>
              <a:t>t is very boring</a:t>
            </a:r>
            <a:endParaRPr lang="ru-RU" sz="2400" dirty="0"/>
          </a:p>
        </p:txBody>
      </p:sp>
      <p:sp>
        <p:nvSpPr>
          <p:cNvPr id="17" name="TextBox 16"/>
          <p:cNvSpPr txBox="1"/>
          <p:nvPr/>
        </p:nvSpPr>
        <p:spPr>
          <a:xfrm>
            <a:off x="4857752" y="3357562"/>
            <a:ext cx="4023858" cy="461665"/>
          </a:xfrm>
          <a:prstGeom prst="rect">
            <a:avLst/>
          </a:prstGeom>
          <a:noFill/>
          <a:ln>
            <a:solidFill>
              <a:schemeClr val="accent2">
                <a:lumMod val="75000"/>
              </a:schemeClr>
            </a:solidFill>
          </a:ln>
        </p:spPr>
        <p:txBody>
          <a:bodyPr wrap="none" rtlCol="0">
            <a:spAutoFit/>
          </a:bodyPr>
          <a:lstStyle/>
          <a:p>
            <a:r>
              <a:rPr lang="en-US" sz="2400" dirty="0" smtClean="0"/>
              <a:t>to describe </a:t>
            </a:r>
            <a:r>
              <a:rPr lang="en-US" sz="2400" dirty="0" err="1" smtClean="0"/>
              <a:t>sth</a:t>
            </a:r>
            <a:r>
              <a:rPr lang="en-US" sz="2400" dirty="0" smtClean="0"/>
              <a:t> in negative way</a:t>
            </a:r>
            <a:endParaRPr lang="ru-RU" sz="2400" dirty="0"/>
          </a:p>
        </p:txBody>
      </p:sp>
      <p:sp>
        <p:nvSpPr>
          <p:cNvPr id="18" name="TextBox 17"/>
          <p:cNvSpPr txBox="1"/>
          <p:nvPr/>
        </p:nvSpPr>
        <p:spPr>
          <a:xfrm>
            <a:off x="6000728" y="4286256"/>
            <a:ext cx="3143272" cy="830997"/>
          </a:xfrm>
          <a:prstGeom prst="rect">
            <a:avLst/>
          </a:prstGeom>
          <a:noFill/>
          <a:ln>
            <a:solidFill>
              <a:schemeClr val="accent2">
                <a:lumMod val="75000"/>
              </a:schemeClr>
            </a:solidFill>
          </a:ln>
        </p:spPr>
        <p:txBody>
          <a:bodyPr wrap="square" rtlCol="0">
            <a:spAutoFit/>
          </a:bodyPr>
          <a:lstStyle/>
          <a:p>
            <a:r>
              <a:rPr lang="en-US" sz="2400" dirty="0"/>
              <a:t>to think of people as </a:t>
            </a:r>
            <a:r>
              <a:rPr lang="en-US" sz="2400" dirty="0" smtClean="0"/>
              <a:t>if</a:t>
            </a:r>
          </a:p>
          <a:p>
            <a:r>
              <a:rPr lang="en-US" sz="2400" dirty="0" smtClean="0"/>
              <a:t> </a:t>
            </a:r>
            <a:r>
              <a:rPr lang="en-US" sz="2400" dirty="0"/>
              <a:t>they </a:t>
            </a:r>
            <a:r>
              <a:rPr lang="en-US" sz="2400" dirty="0" smtClean="0"/>
              <a:t>were all identical</a:t>
            </a:r>
            <a:endParaRPr lang="ru-RU" sz="2400" dirty="0"/>
          </a:p>
        </p:txBody>
      </p:sp>
    </p:spTree>
    <p:extLst>
      <p:ext uri="{BB962C8B-B14F-4D97-AF65-F5344CB8AC3E}">
        <p14:creationId xmlns:p14="http://schemas.microsoft.com/office/powerpoint/2010/main" val="319093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6" grpId="0" animBg="1"/>
      <p:bldP spid="17"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65126"/>
            <a:ext cx="8158192" cy="454383"/>
          </a:xfrm>
        </p:spPr>
        <p:txBody>
          <a:bodyPr>
            <a:noAutofit/>
          </a:bodyPr>
          <a:lstStyle/>
          <a:p>
            <a:r>
              <a:rPr lang="en-US" sz="4000" b="1" dirty="0" smtClean="0">
                <a:solidFill>
                  <a:srgbClr val="FF0000"/>
                </a:solidFill>
              </a:rPr>
              <a:t>Match idioms with their equivalents</a:t>
            </a:r>
            <a:endParaRPr lang="ru-RU" sz="4000" b="1" dirty="0">
              <a:solidFill>
                <a:srgbClr val="FF0000"/>
              </a:solidFill>
            </a:endParaRPr>
          </a:p>
        </p:txBody>
      </p:sp>
      <p:sp>
        <p:nvSpPr>
          <p:cNvPr id="4" name="TextBox 3"/>
          <p:cNvSpPr txBox="1"/>
          <p:nvPr/>
        </p:nvSpPr>
        <p:spPr>
          <a:xfrm>
            <a:off x="0" y="835874"/>
            <a:ext cx="4169411" cy="646331"/>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600" dirty="0"/>
              <a:t>t</a:t>
            </a:r>
            <a:r>
              <a:rPr lang="en-US" sz="3600" dirty="0" smtClean="0"/>
              <a:t>o paint the town red</a:t>
            </a:r>
            <a:endParaRPr lang="ru-RU" sz="3600" dirty="0"/>
          </a:p>
        </p:txBody>
      </p:sp>
      <p:sp>
        <p:nvSpPr>
          <p:cNvPr id="5" name="TextBox 4"/>
          <p:cNvSpPr txBox="1"/>
          <p:nvPr/>
        </p:nvSpPr>
        <p:spPr>
          <a:xfrm>
            <a:off x="-41671" y="2434877"/>
            <a:ext cx="6165534" cy="646331"/>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600" dirty="0"/>
              <a:t>t</a:t>
            </a:r>
            <a:r>
              <a:rPr lang="en-US" sz="3600" dirty="0" smtClean="0"/>
              <a:t>o paint a grim picture of (</a:t>
            </a:r>
            <a:r>
              <a:rPr lang="en-US" sz="3600" dirty="0" err="1" smtClean="0"/>
              <a:t>smth</a:t>
            </a:r>
            <a:r>
              <a:rPr lang="en-US" sz="3600" dirty="0" smtClean="0"/>
              <a:t>)</a:t>
            </a:r>
            <a:endParaRPr lang="ru-RU" sz="3600" dirty="0"/>
          </a:p>
        </p:txBody>
      </p:sp>
      <p:sp>
        <p:nvSpPr>
          <p:cNvPr id="6" name="TextBox 5"/>
          <p:cNvSpPr txBox="1"/>
          <p:nvPr/>
        </p:nvSpPr>
        <p:spPr>
          <a:xfrm>
            <a:off x="35690" y="3933595"/>
            <a:ext cx="4400564" cy="646331"/>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600" dirty="0" smtClean="0"/>
              <a:t>like watching paint dry</a:t>
            </a:r>
            <a:endParaRPr lang="ru-RU" sz="3600" dirty="0"/>
          </a:p>
        </p:txBody>
      </p:sp>
      <p:sp>
        <p:nvSpPr>
          <p:cNvPr id="7" name="TextBox 6"/>
          <p:cNvSpPr txBox="1"/>
          <p:nvPr/>
        </p:nvSpPr>
        <p:spPr>
          <a:xfrm>
            <a:off x="0" y="5314806"/>
            <a:ext cx="9125640" cy="615553"/>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400" dirty="0"/>
              <a:t>t</a:t>
            </a:r>
            <a:r>
              <a:rPr lang="en-US" sz="3400" dirty="0" smtClean="0"/>
              <a:t>o paint (</a:t>
            </a:r>
            <a:r>
              <a:rPr lang="en-US" sz="3400" dirty="0" err="1" smtClean="0"/>
              <a:t>sb</a:t>
            </a:r>
            <a:r>
              <a:rPr lang="en-US" sz="3400" dirty="0" smtClean="0"/>
              <a:t>/</a:t>
            </a:r>
            <a:r>
              <a:rPr lang="en-US" sz="3400" dirty="0" err="1" smtClean="0"/>
              <a:t>sth</a:t>
            </a:r>
            <a:r>
              <a:rPr lang="en-US" sz="3400" dirty="0" smtClean="0"/>
              <a:t>) with the same brush (as </a:t>
            </a:r>
            <a:r>
              <a:rPr lang="en-US" sz="3400" dirty="0" err="1" smtClean="0"/>
              <a:t>smb</a:t>
            </a:r>
            <a:r>
              <a:rPr lang="en-US" sz="3400" dirty="0" smtClean="0"/>
              <a:t> else)</a:t>
            </a:r>
            <a:endParaRPr lang="ru-RU" sz="3400" dirty="0"/>
          </a:p>
        </p:txBody>
      </p:sp>
      <p:sp>
        <p:nvSpPr>
          <p:cNvPr id="8" name="TextBox 7"/>
          <p:cNvSpPr txBox="1"/>
          <p:nvPr/>
        </p:nvSpPr>
        <p:spPr>
          <a:xfrm>
            <a:off x="3009034" y="3167397"/>
            <a:ext cx="5506316" cy="646331"/>
          </a:xfrm>
          <a:prstGeom prst="rect">
            <a:avLst/>
          </a:prstGeom>
          <a:solidFill>
            <a:srgbClr val="92D05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sz="3600" dirty="0" smtClean="0"/>
              <a:t>Ровнять под одну гребёнку</a:t>
            </a:r>
            <a:endParaRPr lang="ru-RU" sz="3600" dirty="0"/>
          </a:p>
        </p:txBody>
      </p:sp>
      <p:sp>
        <p:nvSpPr>
          <p:cNvPr id="9" name="TextBox 8"/>
          <p:cNvSpPr txBox="1"/>
          <p:nvPr/>
        </p:nvSpPr>
        <p:spPr>
          <a:xfrm>
            <a:off x="1351095" y="4624200"/>
            <a:ext cx="7559634" cy="646331"/>
          </a:xfrm>
          <a:prstGeom prst="rect">
            <a:avLst/>
          </a:prstGeom>
          <a:solidFill>
            <a:srgbClr val="92D05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sz="3600" dirty="0" smtClean="0"/>
              <a:t>Рисовать мрачную картину чего-либо</a:t>
            </a:r>
            <a:endParaRPr lang="ru-RU" sz="3600" dirty="0"/>
          </a:p>
        </p:txBody>
      </p:sp>
      <p:sp>
        <p:nvSpPr>
          <p:cNvPr id="10" name="TextBox 9"/>
          <p:cNvSpPr txBox="1"/>
          <p:nvPr/>
        </p:nvSpPr>
        <p:spPr>
          <a:xfrm>
            <a:off x="1930357" y="1580255"/>
            <a:ext cx="6401111" cy="646331"/>
          </a:xfrm>
          <a:prstGeom prst="rect">
            <a:avLst/>
          </a:prstGeom>
          <a:solidFill>
            <a:srgbClr val="92D05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sz="3600" dirty="0" smtClean="0"/>
              <a:t>Такой скучный, что мухи дохнут</a:t>
            </a:r>
            <a:endParaRPr lang="ru-RU" sz="3600" dirty="0"/>
          </a:p>
        </p:txBody>
      </p:sp>
      <p:sp>
        <p:nvSpPr>
          <p:cNvPr id="11" name="TextBox 10"/>
          <p:cNvSpPr txBox="1"/>
          <p:nvPr/>
        </p:nvSpPr>
        <p:spPr>
          <a:xfrm>
            <a:off x="2001916" y="5989654"/>
            <a:ext cx="6257995" cy="646331"/>
          </a:xfrm>
          <a:prstGeom prst="rect">
            <a:avLst/>
          </a:prstGeom>
          <a:solidFill>
            <a:srgbClr val="92D05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sz="3600" dirty="0" smtClean="0"/>
              <a:t>Отпраздновать на всю катушку</a:t>
            </a:r>
            <a:endParaRPr lang="ru-RU" sz="3600" dirty="0"/>
          </a:p>
        </p:txBody>
      </p:sp>
    </p:spTree>
    <p:extLst>
      <p:ext uri="{BB962C8B-B14F-4D97-AF65-F5344CB8AC3E}">
        <p14:creationId xmlns:p14="http://schemas.microsoft.com/office/powerpoint/2010/main" val="31324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11111E-6 -3.7037E-7 L -0.0026 -0.6412 " pathEditMode="relative" rAng="0" ptsTypes="AA">
                                      <p:cBhvr>
                                        <p:cTn id="6" dur="2000" fill="hold"/>
                                        <p:tgtEl>
                                          <p:spTgt spid="11"/>
                                        </p:tgtEl>
                                        <p:attrNameLst>
                                          <p:attrName>ppt_x</p:attrName>
                                          <p:attrName>ppt_y</p:attrName>
                                        </p:attrNameLst>
                                      </p:cBhvr>
                                      <p:rCtr x="-139" y="-3206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11111E-6 3.7037E-6 L -0.04219 -0.21181 " pathEditMode="relative" rAng="0" ptsTypes="AA">
                                      <p:cBhvr>
                                        <p:cTn id="10" dur="2000" fill="hold"/>
                                        <p:tgtEl>
                                          <p:spTgt spid="9"/>
                                        </p:tgtEl>
                                        <p:attrNameLst>
                                          <p:attrName>ppt_x</p:attrName>
                                          <p:attrName>ppt_y</p:attrName>
                                        </p:attrNameLst>
                                      </p:cBhvr>
                                      <p:rCtr x="-2118" y="-1060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4219 0.23194 L -0.05833 0.44953 " pathEditMode="relative" rAng="0" ptsTypes="AA">
                                      <p:cBhvr>
                                        <p:cTn id="14" dur="2000" fill="hold"/>
                                        <p:tgtEl>
                                          <p:spTgt spid="10"/>
                                        </p:tgtEl>
                                        <p:attrNameLst>
                                          <p:attrName>ppt_x</p:attrName>
                                          <p:attrName>ppt_y</p:attrName>
                                        </p:attrNameLst>
                                      </p:cBhvr>
                                      <p:rCtr x="-816" y="1088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72222E-6 3.7037E-6 L -0.06892 0.41158 " pathEditMode="relative" rAng="0" ptsTypes="AA">
                                      <p:cBhvr>
                                        <p:cTn id="18" dur="2000" fill="hold"/>
                                        <p:tgtEl>
                                          <p:spTgt spid="8"/>
                                        </p:tgtEl>
                                        <p:attrNameLst>
                                          <p:attrName>ppt_x</p:attrName>
                                          <p:attrName>ppt_y</p:attrName>
                                        </p:attrNameLst>
                                      </p:cBhvr>
                                      <p:rCtr x="-4809" y="20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9227" y="201224"/>
            <a:ext cx="7886700" cy="1325563"/>
          </a:xfrm>
        </p:spPr>
        <p:txBody>
          <a:bodyPr>
            <a:normAutofit/>
          </a:bodyPr>
          <a:lstStyle/>
          <a:p>
            <a:pPr algn="ctr"/>
            <a:r>
              <a:rPr lang="en-US" sz="5400" b="1" dirty="0">
                <a:solidFill>
                  <a:srgbClr val="FF0000"/>
                </a:solidFill>
                <a:effectLst>
                  <a:outerShdw blurRad="38100" dist="38100" dir="2700000" algn="tl">
                    <a:srgbClr val="000000">
                      <a:alpha val="43137"/>
                    </a:srgbClr>
                  </a:outerShdw>
                </a:effectLst>
              </a:rPr>
              <a:t>Reflection</a:t>
            </a:r>
            <a:endParaRPr lang="ru-RU" sz="5400" dirty="0"/>
          </a:p>
        </p:txBody>
      </p:sp>
      <p:sp>
        <p:nvSpPr>
          <p:cNvPr id="4" name="Прямоугольник 3"/>
          <p:cNvSpPr/>
          <p:nvPr/>
        </p:nvSpPr>
        <p:spPr>
          <a:xfrm>
            <a:off x="327804" y="1690689"/>
            <a:ext cx="8669547" cy="4147739"/>
          </a:xfrm>
          <a:prstGeom prst="rect">
            <a:avLst/>
          </a:prstGeom>
        </p:spPr>
        <p:txBody>
          <a:bodyPr wrap="square">
            <a:spAutoFit/>
          </a:bodyPr>
          <a:lstStyle/>
          <a:p>
            <a:pPr>
              <a:lnSpc>
                <a:spcPct val="150000"/>
              </a:lnSpc>
            </a:pPr>
            <a:r>
              <a:rPr lang="en-US" sz="3600" b="1" dirty="0">
                <a:solidFill>
                  <a:srgbClr val="000000"/>
                </a:solidFill>
                <a:latin typeface="Times New Roman" panose="02020603050405020304" pitchFamily="18" charset="0"/>
                <a:cs typeface="Times New Roman" panose="02020603050405020304" pitchFamily="18" charset="0"/>
              </a:rPr>
              <a:t>How do you find </a:t>
            </a:r>
            <a:r>
              <a:rPr lang="en-US" sz="3600" b="1" dirty="0" smtClean="0">
                <a:solidFill>
                  <a:srgbClr val="000000"/>
                </a:solidFill>
                <a:latin typeface="Times New Roman" panose="02020603050405020304" pitchFamily="18" charset="0"/>
                <a:cs typeface="Times New Roman" panose="02020603050405020304" pitchFamily="18" charset="0"/>
              </a:rPr>
              <a:t>the </a:t>
            </a:r>
            <a:r>
              <a:rPr lang="en-US" sz="3600" b="1" dirty="0">
                <a:solidFill>
                  <a:srgbClr val="000000"/>
                </a:solidFill>
                <a:latin typeface="Times New Roman" panose="02020603050405020304" pitchFamily="18" charset="0"/>
                <a:cs typeface="Times New Roman" panose="02020603050405020304" pitchFamily="18" charset="0"/>
              </a:rPr>
              <a:t>lesson</a:t>
            </a:r>
            <a:r>
              <a:rPr lang="en-US" sz="3600" b="1" dirty="0" smtClean="0">
                <a:solidFill>
                  <a:srgbClr val="000000"/>
                </a:solidFill>
                <a:latin typeface="Times New Roman" panose="02020603050405020304" pitchFamily="18" charset="0"/>
                <a:cs typeface="Times New Roman" panose="02020603050405020304" pitchFamily="18" charset="0"/>
              </a:rPr>
              <a:t>?</a:t>
            </a:r>
            <a:endParaRPr lang="ru-RU" sz="3600" b="1" dirty="0" smtClean="0">
              <a:solidFill>
                <a:srgbClr val="000000"/>
              </a:solidFill>
              <a:latin typeface="Times New Roman" panose="02020603050405020304" pitchFamily="18" charset="0"/>
              <a:cs typeface="Times New Roman" panose="02020603050405020304" pitchFamily="18" charset="0"/>
            </a:endParaRPr>
          </a:p>
          <a:p>
            <a:pPr>
              <a:lnSpc>
                <a:spcPct val="150000"/>
              </a:lnSpc>
            </a:pPr>
            <a:r>
              <a:rPr lang="en-US" sz="3600" b="1" dirty="0" smtClean="0">
                <a:solidFill>
                  <a:srgbClr val="000000"/>
                </a:solidFill>
                <a:latin typeface="Times New Roman" panose="02020603050405020304" pitchFamily="18" charset="0"/>
                <a:cs typeface="Times New Roman" panose="02020603050405020304" pitchFamily="18" charset="0"/>
              </a:rPr>
              <a:t>What </a:t>
            </a:r>
            <a:r>
              <a:rPr lang="en-US" sz="3600" b="1" dirty="0">
                <a:solidFill>
                  <a:srgbClr val="000000"/>
                </a:solidFill>
                <a:latin typeface="Times New Roman" panose="02020603050405020304" pitchFamily="18" charset="0"/>
                <a:cs typeface="Times New Roman" panose="02020603050405020304" pitchFamily="18" charset="0"/>
              </a:rPr>
              <a:t>part of the lesson did you like most of all</a:t>
            </a:r>
            <a:r>
              <a:rPr lang="en-US" sz="3600" b="1" dirty="0" smtClean="0">
                <a:solidFill>
                  <a:srgbClr val="000000"/>
                </a:solidFill>
                <a:latin typeface="Times New Roman" panose="02020603050405020304" pitchFamily="18" charset="0"/>
                <a:cs typeface="Times New Roman" panose="02020603050405020304" pitchFamily="18" charset="0"/>
              </a:rPr>
              <a:t>?</a:t>
            </a:r>
            <a:endParaRPr lang="ru-RU" sz="3600" b="1" dirty="0" smtClean="0">
              <a:solidFill>
                <a:srgbClr val="000000"/>
              </a:solidFill>
              <a:latin typeface="Times New Roman" panose="02020603050405020304" pitchFamily="18" charset="0"/>
              <a:cs typeface="Times New Roman" panose="02020603050405020304" pitchFamily="18" charset="0"/>
            </a:endParaRPr>
          </a:p>
          <a:p>
            <a:pPr>
              <a:lnSpc>
                <a:spcPct val="150000"/>
              </a:lnSpc>
            </a:pPr>
            <a:r>
              <a:rPr lang="en-US" sz="3600" b="1" dirty="0" smtClean="0">
                <a:solidFill>
                  <a:srgbClr val="000000"/>
                </a:solidFill>
                <a:latin typeface="Times New Roman" panose="02020603050405020304" pitchFamily="18" charset="0"/>
                <a:cs typeface="Times New Roman" panose="02020603050405020304" pitchFamily="18" charset="0"/>
              </a:rPr>
              <a:t>Would </a:t>
            </a:r>
            <a:r>
              <a:rPr lang="en-US" sz="3600" b="1" dirty="0">
                <a:solidFill>
                  <a:srgbClr val="000000"/>
                </a:solidFill>
                <a:latin typeface="Times New Roman" panose="02020603050405020304" pitchFamily="18" charset="0"/>
                <a:cs typeface="Times New Roman" panose="02020603050405020304" pitchFamily="18" charset="0"/>
              </a:rPr>
              <a:t>you like to learn more on this topic?</a:t>
            </a:r>
          </a:p>
          <a:p>
            <a:pPr>
              <a:lnSpc>
                <a:spcPct val="150000"/>
              </a:lnSpc>
            </a:pPr>
            <a:r>
              <a:rPr lang="en-US" sz="3600" b="1" dirty="0">
                <a:solidFill>
                  <a:srgbClr val="000000"/>
                </a:solidFill>
                <a:latin typeface="Times New Roman" panose="02020603050405020304" pitchFamily="18" charset="0"/>
                <a:cs typeface="Times New Roman" panose="02020603050405020304" pitchFamily="18" charset="0"/>
              </a:rPr>
              <a:t>Have you leant anything new?</a:t>
            </a:r>
            <a:endParaRPr lang="en-US" sz="36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234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Hometask</a:t>
            </a:r>
            <a:r>
              <a:rPr lang="en-US" sz="4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4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ctr">
              <a:buNone/>
            </a:pPr>
            <a:r>
              <a:rPr lang="en-US" sz="6000" b="1" dirty="0">
                <a:latin typeface="Times New Roman" panose="02020603050405020304" pitchFamily="18" charset="0"/>
                <a:cs typeface="Times New Roman" panose="02020603050405020304" pitchFamily="18" charset="0"/>
              </a:rPr>
              <a:t>SB ex. </a:t>
            </a:r>
            <a:r>
              <a:rPr lang="ru-RU" sz="6000" b="1" dirty="0" smtClean="0">
                <a:latin typeface="Times New Roman" panose="02020603050405020304" pitchFamily="18" charset="0"/>
                <a:cs typeface="Times New Roman" panose="02020603050405020304" pitchFamily="18" charset="0"/>
              </a:rPr>
              <a:t>8,9</a:t>
            </a:r>
            <a:r>
              <a:rPr lang="en-US" sz="6000" b="1" dirty="0" smtClean="0">
                <a:latin typeface="Times New Roman" panose="02020603050405020304" pitchFamily="18" charset="0"/>
                <a:cs typeface="Times New Roman" panose="02020603050405020304" pitchFamily="18" charset="0"/>
              </a:rPr>
              <a:t>p.55</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551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639" y="317770"/>
            <a:ext cx="8468557" cy="1143000"/>
          </a:xfrm>
        </p:spPr>
        <p:txBody>
          <a:bodyPr>
            <a:noAutofit/>
          </a:bodyPr>
          <a:lstStyle/>
          <a:p>
            <a:pPr algn="ctr"/>
            <a:r>
              <a:rPr lang="en-US" sz="3600" b="1" i="1" dirty="0">
                <a:solidFill>
                  <a:srgbClr val="C00000"/>
                </a:solidFill>
                <a:effectLst>
                  <a:outerShdw blurRad="38100" dist="38100" dir="2700000" algn="tl">
                    <a:srgbClr val="000000">
                      <a:alpha val="43137"/>
                    </a:srgbClr>
                  </a:outerShdw>
                </a:effectLst>
              </a:rPr>
              <a:t>Read the description. </a:t>
            </a:r>
            <a:br>
              <a:rPr lang="en-US" sz="3600" b="1" i="1" dirty="0">
                <a:solidFill>
                  <a:srgbClr val="C00000"/>
                </a:solidFill>
                <a:effectLst>
                  <a:outerShdw blurRad="38100" dist="38100" dir="2700000" algn="tl">
                    <a:srgbClr val="000000">
                      <a:alpha val="43137"/>
                    </a:srgbClr>
                  </a:outerShdw>
                </a:effectLst>
              </a:rPr>
            </a:br>
            <a:r>
              <a:rPr lang="en-US" sz="3600" b="1" i="1" dirty="0">
                <a:solidFill>
                  <a:srgbClr val="C00000"/>
                </a:solidFill>
                <a:effectLst>
                  <a:outerShdw blurRad="38100" dist="38100" dir="2700000" algn="tl">
                    <a:srgbClr val="000000">
                      <a:alpha val="43137"/>
                    </a:srgbClr>
                  </a:outerShdw>
                </a:effectLst>
              </a:rPr>
              <a:t>Which painting does it match? </a:t>
            </a:r>
            <a:br>
              <a:rPr lang="en-US" sz="3600" b="1" i="1" dirty="0">
                <a:solidFill>
                  <a:srgbClr val="C00000"/>
                </a:solidFill>
                <a:effectLst>
                  <a:outerShdw blurRad="38100" dist="38100" dir="2700000" algn="tl">
                    <a:srgbClr val="000000">
                      <a:alpha val="43137"/>
                    </a:srgbClr>
                  </a:outerShdw>
                </a:effectLst>
              </a:rPr>
            </a:br>
            <a:r>
              <a:rPr lang="en-US" sz="3600" b="1" i="1" dirty="0">
                <a:solidFill>
                  <a:srgbClr val="C00000"/>
                </a:solidFill>
                <a:effectLst>
                  <a:outerShdw blurRad="38100" dist="38100" dir="2700000" algn="tl">
                    <a:srgbClr val="000000">
                      <a:alpha val="43137"/>
                    </a:srgbClr>
                  </a:outerShdw>
                </a:effectLst>
              </a:rPr>
              <a:t>How does the author feel about the painting?</a:t>
            </a:r>
            <a:endParaRPr lang="ru-RU" sz="3600" b="1" i="1"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38023" y="2004864"/>
            <a:ext cx="8653899" cy="4853136"/>
          </a:xfrm>
        </p:spPr>
        <p:txBody>
          <a:bodyPr>
            <a:normAutofit/>
          </a:bodyPr>
          <a:lstStyle/>
          <a:p>
            <a:pPr marL="0" indent="0" algn="ctr">
              <a:buNone/>
            </a:pPr>
            <a:r>
              <a:rPr lang="en-US" sz="3600" b="1" dirty="0">
                <a:latin typeface="Times New Roman" panose="02020603050405020304" pitchFamily="18" charset="0"/>
                <a:cs typeface="Times New Roman" panose="02020603050405020304" pitchFamily="18" charset="0"/>
              </a:rPr>
              <a:t>This picture shows many different lines and shapes like squares and triangles. When I look very closely, however, I can also see other things such as parts of bodies and objects. The artist has used many dull </a:t>
            </a:r>
            <a:r>
              <a:rPr lang="en-US" sz="3600" b="1" dirty="0" err="1">
                <a:latin typeface="Times New Roman" panose="02020603050405020304" pitchFamily="18" charset="0"/>
                <a:cs typeface="Times New Roman" panose="02020603050405020304" pitchFamily="18" charset="0"/>
              </a:rPr>
              <a:t>colours</a:t>
            </a:r>
            <a:r>
              <a:rPr lang="en-US" sz="3600" b="1" dirty="0">
                <a:latin typeface="Times New Roman" panose="02020603050405020304" pitchFamily="18" charset="0"/>
                <a:cs typeface="Times New Roman" panose="02020603050405020304" pitchFamily="18" charset="0"/>
              </a:rPr>
              <a:t> such as brown, grey and green in the painting, which give it a very gloomy feeling. This painting makes me feel </a:t>
            </a:r>
            <a:r>
              <a:rPr lang="en-US" sz="3400" b="1" dirty="0">
                <a:latin typeface="Times New Roman" panose="02020603050405020304" pitchFamily="18" charset="0"/>
                <a:cs typeface="Times New Roman" panose="02020603050405020304" pitchFamily="18" charset="0"/>
              </a:rPr>
              <a:t>quite sad</a:t>
            </a:r>
            <a:endParaRPr lang="ru-RU" sz="3400" b="1" dirty="0">
              <a:latin typeface="Times New Roman" panose="02020603050405020304" pitchFamily="18" charset="0"/>
              <a:cs typeface="Times New Roman" panose="02020603050405020304" pitchFamily="18" charset="0"/>
            </a:endParaRPr>
          </a:p>
        </p:txBody>
      </p:sp>
      <p:pic>
        <p:nvPicPr>
          <p:cNvPr id="4" name="Picture 2" descr="http://allpainters.ru/img/stories/paintings/man-with-a-guitar-191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203695" y="0"/>
            <a:ext cx="4756444" cy="680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48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5794" y="-68876"/>
            <a:ext cx="8619431" cy="1143000"/>
          </a:xfrm>
        </p:spPr>
        <p:txBody>
          <a:bodyPr>
            <a:normAutofit fontScale="90000"/>
          </a:bodyPr>
          <a:lstStyle/>
          <a:p>
            <a:r>
              <a:rPr lang="en-US" b="1" i="1" dirty="0">
                <a:solidFill>
                  <a:srgbClr val="C00000"/>
                </a:solidFill>
                <a:effectLst>
                  <a:outerShdw blurRad="38100" dist="38100" dir="2700000" algn="tl">
                    <a:srgbClr val="000000">
                      <a:alpha val="43137"/>
                    </a:srgbClr>
                  </a:outerShdw>
                </a:effectLst>
              </a:rPr>
              <a:t>Use these words to describe this paintin</a:t>
            </a:r>
            <a:r>
              <a:rPr lang="en-US" b="1" i="1" dirty="0">
                <a:effectLst>
                  <a:outerShdw blurRad="38100" dist="38100" dir="2700000" algn="tl">
                    <a:srgbClr val="000000">
                      <a:alpha val="43137"/>
                    </a:srgbClr>
                  </a:outerShdw>
                </a:effectLst>
              </a:rPr>
              <a:t>g</a:t>
            </a:r>
            <a:endParaRPr lang="ru-RU" b="1" i="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65794" y="791676"/>
            <a:ext cx="9136998" cy="6299238"/>
          </a:xfrm>
        </p:spPr>
        <p:txBody>
          <a:bodyPr>
            <a:normAutofit fontScale="47500" lnSpcReduction="20000"/>
          </a:bodyPr>
          <a:lstStyle/>
          <a:p>
            <a:r>
              <a:rPr lang="en-US" sz="3900" b="1" dirty="0"/>
              <a:t> </a:t>
            </a:r>
            <a:r>
              <a:rPr lang="en-US" sz="6700" b="1" dirty="0">
                <a:latin typeface="Times New Roman" panose="02020603050405020304" pitchFamily="18" charset="0"/>
                <a:cs typeface="Times New Roman" panose="02020603050405020304" pitchFamily="18" charset="0"/>
              </a:rPr>
              <a:t>strange object</a:t>
            </a:r>
          </a:p>
          <a:p>
            <a:r>
              <a:rPr lang="en-US" sz="6700" b="1" dirty="0">
                <a:latin typeface="Times New Roman" panose="02020603050405020304" pitchFamily="18" charset="0"/>
                <a:cs typeface="Times New Roman" panose="02020603050405020304" pitchFamily="18" charset="0"/>
              </a:rPr>
              <a:t> swans on a smooth lake</a:t>
            </a:r>
          </a:p>
          <a:p>
            <a:r>
              <a:rPr lang="en-US" sz="6700" b="1" dirty="0">
                <a:latin typeface="Times New Roman" panose="02020603050405020304" pitchFamily="18" charset="0"/>
                <a:cs typeface="Times New Roman" panose="02020603050405020304" pitchFamily="18" charset="0"/>
              </a:rPr>
              <a:t> reflection of elephants in lake</a:t>
            </a:r>
          </a:p>
          <a:p>
            <a:r>
              <a:rPr lang="en-US" sz="6700" b="1" dirty="0">
                <a:latin typeface="Times New Roman" panose="02020603050405020304" pitchFamily="18" charset="0"/>
                <a:cs typeface="Times New Roman" panose="02020603050405020304" pitchFamily="18" charset="0"/>
              </a:rPr>
              <a:t> bright </a:t>
            </a:r>
            <a:r>
              <a:rPr lang="en-US" sz="6700" b="1" dirty="0" err="1">
                <a:latin typeface="Times New Roman" panose="02020603050405020304" pitchFamily="18" charset="0"/>
                <a:cs typeface="Times New Roman" panose="02020603050405020304" pitchFamily="18" charset="0"/>
              </a:rPr>
              <a:t>colours</a:t>
            </a:r>
            <a:endParaRPr lang="en-US" sz="6700" b="1" dirty="0">
              <a:latin typeface="Times New Roman" panose="02020603050405020304" pitchFamily="18" charset="0"/>
              <a:cs typeface="Times New Roman" panose="02020603050405020304" pitchFamily="18" charset="0"/>
            </a:endParaRPr>
          </a:p>
          <a:p>
            <a:r>
              <a:rPr lang="en-US" sz="6700" b="1" dirty="0">
                <a:latin typeface="Times New Roman" panose="02020603050405020304" pitchFamily="18" charset="0"/>
                <a:cs typeface="Times New Roman" panose="02020603050405020304" pitchFamily="18" charset="0"/>
              </a:rPr>
              <a:t> clear blue </a:t>
            </a:r>
            <a:r>
              <a:rPr lang="en-US" sz="6700" b="1" dirty="0" smtClean="0">
                <a:latin typeface="Times New Roman" panose="02020603050405020304" pitchFamily="18" charset="0"/>
                <a:cs typeface="Times New Roman" panose="02020603050405020304" pitchFamily="18" charset="0"/>
              </a:rPr>
              <a:t>sky</a:t>
            </a:r>
          </a:p>
          <a:p>
            <a:endParaRPr lang="en-US" sz="3600" b="1" dirty="0">
              <a:latin typeface="Times New Roman" panose="02020603050405020304" pitchFamily="18" charset="0"/>
              <a:cs typeface="Times New Roman" panose="02020603050405020304" pitchFamily="18" charset="0"/>
            </a:endParaRPr>
          </a:p>
          <a:p>
            <a:pPr marL="0" indent="0">
              <a:buNone/>
            </a:pPr>
            <a:r>
              <a:rPr lang="en-US" sz="7200" b="1" dirty="0">
                <a:solidFill>
                  <a:srgbClr val="C00000"/>
                </a:solidFill>
                <a:latin typeface="Times New Roman" panose="02020603050405020304" pitchFamily="18" charset="0"/>
                <a:cs typeface="Times New Roman" panose="02020603050405020304" pitchFamily="18" charset="0"/>
              </a:rPr>
              <a:t>How does </a:t>
            </a:r>
            <a:r>
              <a:rPr lang="en-US" sz="7200" b="1" dirty="0" smtClean="0">
                <a:solidFill>
                  <a:srgbClr val="C00000"/>
                </a:solidFill>
                <a:latin typeface="Times New Roman" panose="02020603050405020304" pitchFamily="18" charset="0"/>
                <a:cs typeface="Times New Roman" panose="02020603050405020304" pitchFamily="18" charset="0"/>
              </a:rPr>
              <a:t>it</a:t>
            </a:r>
            <a:endParaRPr lang="ru-RU" sz="7200" b="1" dirty="0" smtClean="0">
              <a:solidFill>
                <a:srgbClr val="C00000"/>
              </a:solidFill>
              <a:latin typeface="Times New Roman" panose="02020603050405020304" pitchFamily="18" charset="0"/>
              <a:cs typeface="Times New Roman" panose="02020603050405020304" pitchFamily="18" charset="0"/>
            </a:endParaRPr>
          </a:p>
          <a:p>
            <a:pPr marL="0" indent="0">
              <a:buNone/>
            </a:pPr>
            <a:r>
              <a:rPr lang="en-US" sz="7200" b="1" dirty="0" smtClean="0">
                <a:solidFill>
                  <a:srgbClr val="C00000"/>
                </a:solidFill>
                <a:latin typeface="Times New Roman" panose="02020603050405020304" pitchFamily="18" charset="0"/>
                <a:cs typeface="Times New Roman" panose="02020603050405020304" pitchFamily="18" charset="0"/>
              </a:rPr>
              <a:t> </a:t>
            </a:r>
            <a:r>
              <a:rPr lang="en-US" sz="7200" b="1" dirty="0">
                <a:solidFill>
                  <a:srgbClr val="C00000"/>
                </a:solidFill>
                <a:latin typeface="Times New Roman" panose="02020603050405020304" pitchFamily="18" charset="0"/>
                <a:cs typeface="Times New Roman" panose="02020603050405020304" pitchFamily="18" charset="0"/>
              </a:rPr>
              <a:t>make </a:t>
            </a:r>
            <a:r>
              <a:rPr lang="en-US" sz="7200" b="1" dirty="0" smtClean="0">
                <a:solidFill>
                  <a:srgbClr val="C00000"/>
                </a:solidFill>
                <a:latin typeface="Times New Roman" panose="02020603050405020304" pitchFamily="18" charset="0"/>
                <a:cs typeface="Times New Roman" panose="02020603050405020304" pitchFamily="18" charset="0"/>
              </a:rPr>
              <a:t>you </a:t>
            </a:r>
            <a:r>
              <a:rPr lang="en-US" sz="7200" b="1" dirty="0">
                <a:solidFill>
                  <a:srgbClr val="C00000"/>
                </a:solidFill>
                <a:latin typeface="Times New Roman" panose="02020603050405020304" pitchFamily="18" charset="0"/>
                <a:cs typeface="Times New Roman" panose="02020603050405020304" pitchFamily="18" charset="0"/>
              </a:rPr>
              <a:t>feel</a:t>
            </a:r>
            <a:r>
              <a:rPr lang="en-US" sz="7200" b="1" dirty="0">
                <a:latin typeface="Times New Roman" panose="02020603050405020304" pitchFamily="18" charset="0"/>
                <a:cs typeface="Times New Roman" panose="02020603050405020304" pitchFamily="18" charset="0"/>
              </a:rPr>
              <a:t>: </a:t>
            </a:r>
            <a:endParaRPr lang="en-US" sz="7200" b="1" dirty="0" smtClean="0">
              <a:latin typeface="Times New Roman" panose="02020603050405020304" pitchFamily="18" charset="0"/>
              <a:cs typeface="Times New Roman" panose="02020603050405020304" pitchFamily="18" charset="0"/>
            </a:endParaRPr>
          </a:p>
          <a:p>
            <a:pPr marL="0" indent="0">
              <a:buNone/>
            </a:pPr>
            <a:r>
              <a:rPr lang="en-US" sz="7200" b="1" i="1" dirty="0" smtClean="0">
                <a:latin typeface="Times New Roman" panose="02020603050405020304" pitchFamily="18" charset="0"/>
                <a:cs typeface="Times New Roman" panose="02020603050405020304" pitchFamily="18" charset="0"/>
              </a:rPr>
              <a:t>astonished</a:t>
            </a:r>
            <a:endParaRPr lang="en-US" sz="7200" b="1" i="1" dirty="0">
              <a:latin typeface="Times New Roman" panose="02020603050405020304" pitchFamily="18" charset="0"/>
              <a:cs typeface="Times New Roman" panose="02020603050405020304" pitchFamily="18" charset="0"/>
            </a:endParaRPr>
          </a:p>
          <a:p>
            <a:pPr marL="0" indent="0">
              <a:buNone/>
            </a:pPr>
            <a:r>
              <a:rPr lang="en-US" sz="7200" b="1" i="1" dirty="0">
                <a:latin typeface="Times New Roman" panose="02020603050405020304" pitchFamily="18" charset="0"/>
                <a:cs typeface="Times New Roman" panose="02020603050405020304" pitchFamily="18" charset="0"/>
              </a:rPr>
              <a:t>anxious</a:t>
            </a:r>
            <a:r>
              <a:rPr lang="en-US" sz="7200" b="1" i="1" dirty="0" smtClean="0">
                <a:latin typeface="Times New Roman" panose="02020603050405020304" pitchFamily="18" charset="0"/>
                <a:cs typeface="Times New Roman" panose="02020603050405020304" pitchFamily="18" charset="0"/>
              </a:rPr>
              <a:t>,</a:t>
            </a:r>
          </a:p>
          <a:p>
            <a:pPr marL="0" indent="0">
              <a:buNone/>
            </a:pPr>
            <a:r>
              <a:rPr lang="en-US" sz="7200" b="1" i="1" dirty="0" smtClean="0">
                <a:latin typeface="Times New Roman" panose="02020603050405020304" pitchFamily="18" charset="0"/>
                <a:cs typeface="Times New Roman" panose="02020603050405020304" pitchFamily="18" charset="0"/>
              </a:rPr>
              <a:t> </a:t>
            </a:r>
            <a:r>
              <a:rPr lang="en-US" sz="7200" b="1" i="1" dirty="0">
                <a:latin typeface="Times New Roman" panose="02020603050405020304" pitchFamily="18" charset="0"/>
                <a:cs typeface="Times New Roman" panose="02020603050405020304" pitchFamily="18" charset="0"/>
              </a:rPr>
              <a:t>curious, </a:t>
            </a:r>
          </a:p>
          <a:p>
            <a:pPr marL="0" indent="0">
              <a:buNone/>
            </a:pPr>
            <a:r>
              <a:rPr lang="en-US" sz="7200" b="1" i="1" dirty="0">
                <a:latin typeface="Times New Roman" panose="02020603050405020304" pitchFamily="18" charset="0"/>
                <a:cs typeface="Times New Roman" panose="02020603050405020304" pitchFamily="18" charset="0"/>
              </a:rPr>
              <a:t>confused, </a:t>
            </a:r>
            <a:endParaRPr lang="en-US" sz="7200" b="1" i="1" dirty="0" smtClean="0">
              <a:latin typeface="Times New Roman" panose="02020603050405020304" pitchFamily="18" charset="0"/>
              <a:cs typeface="Times New Roman" panose="02020603050405020304" pitchFamily="18" charset="0"/>
            </a:endParaRPr>
          </a:p>
          <a:p>
            <a:pPr marL="0" indent="0">
              <a:buNone/>
            </a:pPr>
            <a:r>
              <a:rPr lang="en-US" sz="7200" b="1" i="1" dirty="0" smtClean="0">
                <a:latin typeface="Times New Roman" panose="02020603050405020304" pitchFamily="18" charset="0"/>
                <a:cs typeface="Times New Roman" panose="02020603050405020304" pitchFamily="18" charset="0"/>
              </a:rPr>
              <a:t>excited</a:t>
            </a:r>
            <a:r>
              <a:rPr lang="en-US" sz="7200" b="1" dirty="0">
                <a:latin typeface="Times New Roman" panose="02020603050405020304" pitchFamily="18" charset="0"/>
                <a:cs typeface="Times New Roman" panose="02020603050405020304" pitchFamily="18" charset="0"/>
              </a:rPr>
              <a:t>?</a:t>
            </a:r>
            <a:endParaRPr lang="ru-RU" sz="7200" b="1" dirty="0">
              <a:latin typeface="Times New Roman" panose="02020603050405020304" pitchFamily="18" charset="0"/>
              <a:cs typeface="Times New Roman" panose="02020603050405020304" pitchFamily="18" charset="0"/>
            </a:endParaRPr>
          </a:p>
        </p:txBody>
      </p:sp>
      <p:pic>
        <p:nvPicPr>
          <p:cNvPr id="4" name="Picture 4" descr="https://im0-tub-ru.yandex.net/i?id=afee0ed5833287131cac1308482d477b-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170" y="2745026"/>
            <a:ext cx="5822830" cy="4000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645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79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 name="Прямоугольник 4"/>
          <p:cNvSpPr/>
          <p:nvPr/>
        </p:nvSpPr>
        <p:spPr>
          <a:xfrm>
            <a:off x="0" y="0"/>
            <a:ext cx="9213011" cy="6740307"/>
          </a:xfrm>
          <a:prstGeom prst="rect">
            <a:avLst/>
          </a:prstGeom>
        </p:spPr>
        <p:txBody>
          <a:bodyPr wrap="square">
            <a:spAutoFit/>
          </a:bodyPr>
          <a:lstStyle/>
          <a:p>
            <a:pPr algn="ctr"/>
            <a:r>
              <a:rPr lang="en-US" sz="3600" dirty="0">
                <a:solidFill>
                  <a:srgbClr val="333333"/>
                </a:solidFill>
                <a:latin typeface="Times New Roman" panose="02020603050405020304" pitchFamily="18" charset="0"/>
              </a:rPr>
              <a:t> </a:t>
            </a:r>
            <a:r>
              <a:rPr lang="en-US" sz="2800" b="1" dirty="0">
                <a:latin typeface="Times New Roman" panose="02020603050405020304" pitchFamily="18" charset="0"/>
              </a:rPr>
              <a:t>R</a:t>
            </a:r>
            <a:r>
              <a:rPr lang="en-US" sz="2800" b="1" dirty="0" smtClean="0">
                <a:latin typeface="Times New Roman" panose="02020603050405020304" pitchFamily="18" charset="0"/>
              </a:rPr>
              <a:t>ead </a:t>
            </a:r>
            <a:r>
              <a:rPr lang="en-US" sz="2800" b="1" dirty="0">
                <a:latin typeface="Times New Roman" panose="02020603050405020304" pitchFamily="18" charset="0"/>
              </a:rPr>
              <a:t>and comment these quotations about art of </a:t>
            </a:r>
            <a:r>
              <a:rPr lang="en-US" sz="2800" b="1" dirty="0" smtClean="0">
                <a:latin typeface="Times New Roman" panose="02020603050405020304" pitchFamily="18" charset="0"/>
              </a:rPr>
              <a:t>painting</a:t>
            </a:r>
            <a:endParaRPr lang="en-US" sz="2800" dirty="0">
              <a:latin typeface="Arial" panose="020B0604020202020204" pitchFamily="34" charset="0"/>
            </a:endParaRPr>
          </a:p>
          <a:p>
            <a:r>
              <a:rPr lang="en-US" sz="3600" i="1" dirty="0">
                <a:solidFill>
                  <a:srgbClr val="333333"/>
                </a:solidFill>
                <a:latin typeface="Times New Roman" panose="02020603050405020304" pitchFamily="18" charset="0"/>
              </a:rPr>
              <a:t>  </a:t>
            </a:r>
            <a:r>
              <a:rPr lang="en-US" sz="3600" i="1" dirty="0">
                <a:solidFill>
                  <a:srgbClr val="C00000"/>
                </a:solidFill>
                <a:latin typeface="Times New Roman" panose="02020603050405020304" pitchFamily="18" charset="0"/>
              </a:rPr>
              <a:t>Art is the desire of a man to express himself, to record the reactions of his personality to the world he lives in.  </a:t>
            </a:r>
            <a:endParaRPr lang="en-US" sz="3600" i="1" dirty="0" smtClean="0">
              <a:solidFill>
                <a:srgbClr val="C00000"/>
              </a:solidFill>
              <a:latin typeface="Times New Roman" panose="02020603050405020304" pitchFamily="18" charset="0"/>
            </a:endParaRPr>
          </a:p>
          <a:p>
            <a:pPr algn="ctr"/>
            <a:r>
              <a:rPr lang="en-US" sz="3600" i="1" dirty="0" smtClean="0">
                <a:solidFill>
                  <a:srgbClr val="C00000"/>
                </a:solidFill>
                <a:latin typeface="Times New Roman" panose="02020603050405020304" pitchFamily="18" charset="0"/>
              </a:rPr>
              <a:t>~</a:t>
            </a:r>
            <a:r>
              <a:rPr lang="en-US" sz="3600" i="1" u="sng" dirty="0">
                <a:solidFill>
                  <a:srgbClr val="C00000"/>
                </a:solidFill>
                <a:latin typeface="Times New Roman" panose="02020603050405020304" pitchFamily="18" charset="0"/>
              </a:rPr>
              <a:t>Amy </a:t>
            </a:r>
            <a:r>
              <a:rPr lang="en-US" sz="3600" i="1" u="sng" dirty="0" smtClean="0">
                <a:solidFill>
                  <a:srgbClr val="C00000"/>
                </a:solidFill>
                <a:latin typeface="Times New Roman" panose="02020603050405020304" pitchFamily="18" charset="0"/>
              </a:rPr>
              <a:t>Lowell</a:t>
            </a:r>
          </a:p>
          <a:p>
            <a:pPr algn="ctr"/>
            <a:endParaRPr lang="en-US" u="sng" dirty="0">
              <a:solidFill>
                <a:srgbClr val="C00000"/>
              </a:solidFill>
              <a:latin typeface="Arial" panose="020B0604020202020204" pitchFamily="34" charset="0"/>
            </a:endParaRPr>
          </a:p>
          <a:p>
            <a:r>
              <a:rPr lang="en-US" sz="3600" i="1" dirty="0">
                <a:solidFill>
                  <a:srgbClr val="0070C0"/>
                </a:solidFill>
                <a:latin typeface="Times New Roman" panose="02020603050405020304" pitchFamily="18" charset="0"/>
              </a:rPr>
              <a:t>To send light into the darkness of men's hearts - such is the duty of the artist.  ~</a:t>
            </a:r>
            <a:r>
              <a:rPr lang="en-US" sz="3600" i="1" u="sng" dirty="0" smtClean="0">
                <a:solidFill>
                  <a:srgbClr val="0070C0"/>
                </a:solidFill>
                <a:latin typeface="Times New Roman" panose="02020603050405020304" pitchFamily="18" charset="0"/>
              </a:rPr>
              <a:t>Schumann</a:t>
            </a:r>
          </a:p>
          <a:p>
            <a:pPr algn="ctr"/>
            <a:endParaRPr lang="ru-RU" u="sng" dirty="0">
              <a:solidFill>
                <a:srgbClr val="0070C0"/>
              </a:solidFill>
              <a:latin typeface="Arial" panose="020B0604020202020204" pitchFamily="34" charset="0"/>
            </a:endParaRPr>
          </a:p>
          <a:p>
            <a:pPr algn="ctr"/>
            <a:endParaRPr lang="ru-RU" sz="3600" i="1" u="sng" dirty="0">
              <a:solidFill>
                <a:srgbClr val="0070C0"/>
              </a:solidFill>
              <a:latin typeface="Arial" panose="020B0604020202020204" pitchFamily="34" charset="0"/>
            </a:endParaRPr>
          </a:p>
          <a:p>
            <a:r>
              <a:rPr lang="en-US" sz="3600" i="1" dirty="0">
                <a:solidFill>
                  <a:srgbClr val="333333"/>
                </a:solidFill>
                <a:latin typeface="Times New Roman" panose="02020603050405020304" pitchFamily="18" charset="0"/>
              </a:rPr>
              <a:t> </a:t>
            </a:r>
            <a:r>
              <a:rPr lang="en-US" sz="3600" i="1" dirty="0">
                <a:solidFill>
                  <a:srgbClr val="00B050"/>
                </a:solidFill>
                <a:latin typeface="Times New Roman" panose="02020603050405020304" pitchFamily="18" charset="0"/>
              </a:rPr>
              <a:t>Painting is poetry that is seen rather than felt, and poetry is painting that is felt rather than seen.  ~</a:t>
            </a:r>
            <a:r>
              <a:rPr lang="en-US" sz="3600" i="1" u="sng" dirty="0">
                <a:solidFill>
                  <a:srgbClr val="00B050"/>
                </a:solidFill>
                <a:latin typeface="Times New Roman" panose="02020603050405020304" pitchFamily="18" charset="0"/>
              </a:rPr>
              <a:t>Leonardo da </a:t>
            </a:r>
            <a:r>
              <a:rPr lang="en-US" sz="3600" i="1" u="sng" dirty="0" smtClean="0">
                <a:solidFill>
                  <a:srgbClr val="00B050"/>
                </a:solidFill>
                <a:latin typeface="Times New Roman" panose="02020603050405020304" pitchFamily="18" charset="0"/>
              </a:rPr>
              <a:t>Vinci</a:t>
            </a:r>
            <a:endParaRPr lang="en-US" sz="3600" u="sng" dirty="0">
              <a:solidFill>
                <a:srgbClr val="00B050"/>
              </a:solidFill>
              <a:latin typeface="Arial" panose="020B0604020202020204" pitchFamily="34" charset="0"/>
            </a:endParaRPr>
          </a:p>
        </p:txBody>
      </p:sp>
    </p:spTree>
    <p:extLst>
      <p:ext uri="{BB962C8B-B14F-4D97-AF65-F5344CB8AC3E}">
        <p14:creationId xmlns:p14="http://schemas.microsoft.com/office/powerpoint/2010/main" val="848391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393242" y="143578"/>
            <a:ext cx="767656" cy="174301"/>
          </a:xfrm>
          <a:custGeom>
            <a:avLst/>
            <a:gdLst/>
            <a:ahLst/>
            <a:cxnLst/>
            <a:rect l="l" t="t" r="r" b="b"/>
            <a:pathLst>
              <a:path w="1196975" h="271780">
                <a:moveTo>
                  <a:pt x="127838" y="156273"/>
                </a:moveTo>
                <a:lnTo>
                  <a:pt x="111937" y="118033"/>
                </a:lnTo>
                <a:lnTo>
                  <a:pt x="76962" y="96647"/>
                </a:lnTo>
                <a:lnTo>
                  <a:pt x="41986" y="79044"/>
                </a:lnTo>
                <a:lnTo>
                  <a:pt x="26098" y="52184"/>
                </a:lnTo>
                <a:lnTo>
                  <a:pt x="28930" y="39585"/>
                </a:lnTo>
                <a:lnTo>
                  <a:pt x="37160" y="29019"/>
                </a:lnTo>
                <a:lnTo>
                  <a:pt x="50342" y="21755"/>
                </a:lnTo>
                <a:lnTo>
                  <a:pt x="68033" y="19050"/>
                </a:lnTo>
                <a:lnTo>
                  <a:pt x="81749" y="20662"/>
                </a:lnTo>
                <a:lnTo>
                  <a:pt x="93345" y="25133"/>
                </a:lnTo>
                <a:lnTo>
                  <a:pt x="101371" y="31915"/>
                </a:lnTo>
                <a:lnTo>
                  <a:pt x="104381" y="40462"/>
                </a:lnTo>
                <a:lnTo>
                  <a:pt x="104381" y="50139"/>
                </a:lnTo>
                <a:lnTo>
                  <a:pt x="123736" y="50139"/>
                </a:lnTo>
                <a:lnTo>
                  <a:pt x="123736" y="35483"/>
                </a:lnTo>
                <a:lnTo>
                  <a:pt x="117830" y="18554"/>
                </a:lnTo>
                <a:lnTo>
                  <a:pt x="103352" y="7620"/>
                </a:lnTo>
                <a:lnTo>
                  <a:pt x="85140" y="1752"/>
                </a:lnTo>
                <a:lnTo>
                  <a:pt x="68033" y="0"/>
                </a:lnTo>
                <a:lnTo>
                  <a:pt x="42087" y="4203"/>
                </a:lnTo>
                <a:lnTo>
                  <a:pt x="22212" y="15608"/>
                </a:lnTo>
                <a:lnTo>
                  <a:pt x="9474" y="32410"/>
                </a:lnTo>
                <a:lnTo>
                  <a:pt x="4991" y="52781"/>
                </a:lnTo>
                <a:lnTo>
                  <a:pt x="20878" y="89090"/>
                </a:lnTo>
                <a:lnTo>
                  <a:pt x="55854" y="110172"/>
                </a:lnTo>
                <a:lnTo>
                  <a:pt x="90830" y="128727"/>
                </a:lnTo>
                <a:lnTo>
                  <a:pt x="106730" y="157454"/>
                </a:lnTo>
                <a:lnTo>
                  <a:pt x="103530" y="172453"/>
                </a:lnTo>
                <a:lnTo>
                  <a:pt x="94818" y="184023"/>
                </a:lnTo>
                <a:lnTo>
                  <a:pt x="81864" y="191465"/>
                </a:lnTo>
                <a:lnTo>
                  <a:pt x="65976" y="194106"/>
                </a:lnTo>
                <a:lnTo>
                  <a:pt x="46824" y="193713"/>
                </a:lnTo>
                <a:lnTo>
                  <a:pt x="34886" y="190957"/>
                </a:lnTo>
                <a:lnTo>
                  <a:pt x="25146" y="183464"/>
                </a:lnTo>
                <a:lnTo>
                  <a:pt x="12611" y="168884"/>
                </a:lnTo>
                <a:lnTo>
                  <a:pt x="0" y="183845"/>
                </a:lnTo>
                <a:lnTo>
                  <a:pt x="4267" y="188417"/>
                </a:lnTo>
                <a:lnTo>
                  <a:pt x="16852" y="198501"/>
                </a:lnTo>
                <a:lnTo>
                  <a:pt x="37350" y="208572"/>
                </a:lnTo>
                <a:lnTo>
                  <a:pt x="65392" y="213156"/>
                </a:lnTo>
                <a:lnTo>
                  <a:pt x="91465" y="208597"/>
                </a:lnTo>
                <a:lnTo>
                  <a:pt x="111125" y="196253"/>
                </a:lnTo>
                <a:lnTo>
                  <a:pt x="123520" y="178142"/>
                </a:lnTo>
                <a:lnTo>
                  <a:pt x="127838" y="156273"/>
                </a:lnTo>
                <a:close/>
              </a:path>
              <a:path w="1196975" h="271780">
                <a:moveTo>
                  <a:pt x="279133" y="192341"/>
                </a:moveTo>
                <a:lnTo>
                  <a:pt x="263296" y="192341"/>
                </a:lnTo>
                <a:lnTo>
                  <a:pt x="260362" y="190881"/>
                </a:lnTo>
                <a:lnTo>
                  <a:pt x="257733" y="185902"/>
                </a:lnTo>
                <a:lnTo>
                  <a:pt x="231051" y="138099"/>
                </a:lnTo>
                <a:lnTo>
                  <a:pt x="229793" y="135750"/>
                </a:lnTo>
                <a:lnTo>
                  <a:pt x="226352" y="129311"/>
                </a:lnTo>
                <a:lnTo>
                  <a:pt x="221665" y="127254"/>
                </a:lnTo>
                <a:lnTo>
                  <a:pt x="221665" y="126669"/>
                </a:lnTo>
                <a:lnTo>
                  <a:pt x="225767" y="125196"/>
                </a:lnTo>
                <a:lnTo>
                  <a:pt x="230987" y="118452"/>
                </a:lnTo>
                <a:lnTo>
                  <a:pt x="232803" y="116116"/>
                </a:lnTo>
                <a:lnTo>
                  <a:pt x="275323" y="62166"/>
                </a:lnTo>
                <a:lnTo>
                  <a:pt x="251282" y="62166"/>
                </a:lnTo>
                <a:lnTo>
                  <a:pt x="213448" y="111417"/>
                </a:lnTo>
                <a:lnTo>
                  <a:pt x="209346" y="116700"/>
                </a:lnTo>
                <a:lnTo>
                  <a:pt x="202311" y="118452"/>
                </a:lnTo>
                <a:lnTo>
                  <a:pt x="181495" y="118452"/>
                </a:lnTo>
                <a:lnTo>
                  <a:pt x="181495" y="7912"/>
                </a:lnTo>
                <a:lnTo>
                  <a:pt x="176212" y="3517"/>
                </a:lnTo>
                <a:lnTo>
                  <a:pt x="142786" y="3517"/>
                </a:lnTo>
                <a:lnTo>
                  <a:pt x="142786" y="20815"/>
                </a:lnTo>
                <a:lnTo>
                  <a:pt x="159207" y="20815"/>
                </a:lnTo>
                <a:lnTo>
                  <a:pt x="161556" y="22872"/>
                </a:lnTo>
                <a:lnTo>
                  <a:pt x="161556" y="209638"/>
                </a:lnTo>
                <a:lnTo>
                  <a:pt x="181495" y="209638"/>
                </a:lnTo>
                <a:lnTo>
                  <a:pt x="181495" y="135750"/>
                </a:lnTo>
                <a:lnTo>
                  <a:pt x="200266" y="135750"/>
                </a:lnTo>
                <a:lnTo>
                  <a:pt x="207302" y="136347"/>
                </a:lnTo>
                <a:lnTo>
                  <a:pt x="210527" y="142201"/>
                </a:lnTo>
                <a:lnTo>
                  <a:pt x="239839" y="194983"/>
                </a:lnTo>
                <a:lnTo>
                  <a:pt x="244602" y="202463"/>
                </a:lnTo>
                <a:lnTo>
                  <a:pt x="249618" y="206921"/>
                </a:lnTo>
                <a:lnTo>
                  <a:pt x="256120" y="209080"/>
                </a:lnTo>
                <a:lnTo>
                  <a:pt x="265353" y="209638"/>
                </a:lnTo>
                <a:lnTo>
                  <a:pt x="279133" y="209638"/>
                </a:lnTo>
                <a:lnTo>
                  <a:pt x="279133" y="192341"/>
                </a:lnTo>
                <a:close/>
              </a:path>
              <a:path w="1196975" h="271780">
                <a:moveTo>
                  <a:pt x="435406" y="62153"/>
                </a:moveTo>
                <a:lnTo>
                  <a:pt x="426313" y="62153"/>
                </a:lnTo>
                <a:lnTo>
                  <a:pt x="417753" y="62814"/>
                </a:lnTo>
                <a:lnTo>
                  <a:pt x="411683" y="65265"/>
                </a:lnTo>
                <a:lnTo>
                  <a:pt x="407225" y="70192"/>
                </a:lnTo>
                <a:lnTo>
                  <a:pt x="403440" y="78282"/>
                </a:lnTo>
                <a:lnTo>
                  <a:pt x="367093" y="170345"/>
                </a:lnTo>
                <a:lnTo>
                  <a:pt x="364159" y="177673"/>
                </a:lnTo>
                <a:lnTo>
                  <a:pt x="362102" y="186182"/>
                </a:lnTo>
                <a:lnTo>
                  <a:pt x="361518" y="186182"/>
                </a:lnTo>
                <a:lnTo>
                  <a:pt x="359168" y="177673"/>
                </a:lnTo>
                <a:lnTo>
                  <a:pt x="356235" y="170345"/>
                </a:lnTo>
                <a:lnTo>
                  <a:pt x="318414" y="78282"/>
                </a:lnTo>
                <a:lnTo>
                  <a:pt x="295833" y="62153"/>
                </a:lnTo>
                <a:lnTo>
                  <a:pt x="286753" y="62153"/>
                </a:lnTo>
                <a:lnTo>
                  <a:pt x="286753" y="79451"/>
                </a:lnTo>
                <a:lnTo>
                  <a:pt x="294957" y="79451"/>
                </a:lnTo>
                <a:lnTo>
                  <a:pt x="297599" y="80924"/>
                </a:lnTo>
                <a:lnTo>
                  <a:pt x="299935" y="86194"/>
                </a:lnTo>
                <a:lnTo>
                  <a:pt x="351840" y="209054"/>
                </a:lnTo>
                <a:lnTo>
                  <a:pt x="343039" y="229285"/>
                </a:lnTo>
                <a:lnTo>
                  <a:pt x="338239" y="238734"/>
                </a:lnTo>
                <a:lnTo>
                  <a:pt x="332155" y="246367"/>
                </a:lnTo>
                <a:lnTo>
                  <a:pt x="324688" y="251472"/>
                </a:lnTo>
                <a:lnTo>
                  <a:pt x="315772" y="253326"/>
                </a:lnTo>
                <a:lnTo>
                  <a:pt x="303466" y="253326"/>
                </a:lnTo>
                <a:lnTo>
                  <a:pt x="294081" y="243065"/>
                </a:lnTo>
                <a:lnTo>
                  <a:pt x="293789" y="242481"/>
                </a:lnTo>
                <a:lnTo>
                  <a:pt x="284403" y="256844"/>
                </a:lnTo>
                <a:lnTo>
                  <a:pt x="286512" y="259092"/>
                </a:lnTo>
                <a:lnTo>
                  <a:pt x="292684" y="264020"/>
                </a:lnTo>
                <a:lnTo>
                  <a:pt x="302704" y="268960"/>
                </a:lnTo>
                <a:lnTo>
                  <a:pt x="316357" y="271208"/>
                </a:lnTo>
                <a:lnTo>
                  <a:pt x="330161" y="269036"/>
                </a:lnTo>
                <a:lnTo>
                  <a:pt x="341972" y="262851"/>
                </a:lnTo>
                <a:lnTo>
                  <a:pt x="351358" y="253326"/>
                </a:lnTo>
                <a:lnTo>
                  <a:pt x="351536" y="253149"/>
                </a:lnTo>
                <a:lnTo>
                  <a:pt x="358584" y="240423"/>
                </a:lnTo>
                <a:lnTo>
                  <a:pt x="380961" y="186182"/>
                </a:lnTo>
                <a:lnTo>
                  <a:pt x="422211" y="86194"/>
                </a:lnTo>
                <a:lnTo>
                  <a:pt x="424268" y="80924"/>
                </a:lnTo>
                <a:lnTo>
                  <a:pt x="427189" y="79451"/>
                </a:lnTo>
                <a:lnTo>
                  <a:pt x="435406" y="79451"/>
                </a:lnTo>
                <a:lnTo>
                  <a:pt x="435406" y="62153"/>
                </a:lnTo>
                <a:close/>
              </a:path>
              <a:path w="1196975" h="271780">
                <a:moveTo>
                  <a:pt x="537425" y="177673"/>
                </a:moveTo>
                <a:lnTo>
                  <a:pt x="534784" y="178257"/>
                </a:lnTo>
                <a:lnTo>
                  <a:pt x="530682" y="178257"/>
                </a:lnTo>
                <a:lnTo>
                  <a:pt x="521563" y="177330"/>
                </a:lnTo>
                <a:lnTo>
                  <a:pt x="511771" y="173431"/>
                </a:lnTo>
                <a:lnTo>
                  <a:pt x="503974" y="164909"/>
                </a:lnTo>
                <a:lnTo>
                  <a:pt x="500773" y="150114"/>
                </a:lnTo>
                <a:lnTo>
                  <a:pt x="500773" y="89712"/>
                </a:lnTo>
                <a:lnTo>
                  <a:pt x="534784" y="89712"/>
                </a:lnTo>
                <a:lnTo>
                  <a:pt x="534784" y="60096"/>
                </a:lnTo>
                <a:lnTo>
                  <a:pt x="500773" y="60096"/>
                </a:lnTo>
                <a:lnTo>
                  <a:pt x="500773" y="19342"/>
                </a:lnTo>
                <a:lnTo>
                  <a:pt x="464705" y="19342"/>
                </a:lnTo>
                <a:lnTo>
                  <a:pt x="464705" y="60096"/>
                </a:lnTo>
                <a:lnTo>
                  <a:pt x="444182" y="60096"/>
                </a:lnTo>
                <a:lnTo>
                  <a:pt x="444182" y="89712"/>
                </a:lnTo>
                <a:lnTo>
                  <a:pt x="463537" y="89712"/>
                </a:lnTo>
                <a:lnTo>
                  <a:pt x="463537" y="154800"/>
                </a:lnTo>
                <a:lnTo>
                  <a:pt x="470331" y="184759"/>
                </a:lnTo>
                <a:lnTo>
                  <a:pt x="486816" y="201752"/>
                </a:lnTo>
                <a:lnTo>
                  <a:pt x="507212" y="209359"/>
                </a:lnTo>
                <a:lnTo>
                  <a:pt x="525703" y="211099"/>
                </a:lnTo>
                <a:lnTo>
                  <a:pt x="532739" y="211099"/>
                </a:lnTo>
                <a:lnTo>
                  <a:pt x="537425" y="210223"/>
                </a:lnTo>
                <a:lnTo>
                  <a:pt x="537425" y="178257"/>
                </a:lnTo>
                <a:lnTo>
                  <a:pt x="537425" y="177673"/>
                </a:lnTo>
                <a:close/>
              </a:path>
              <a:path w="1196975" h="271780">
                <a:moveTo>
                  <a:pt x="693712" y="127533"/>
                </a:moveTo>
                <a:lnTo>
                  <a:pt x="680872" y="84721"/>
                </a:lnTo>
                <a:lnTo>
                  <a:pt x="656475" y="62560"/>
                </a:lnTo>
                <a:lnTo>
                  <a:pt x="656475" y="116395"/>
                </a:lnTo>
                <a:lnTo>
                  <a:pt x="590499" y="116395"/>
                </a:lnTo>
                <a:lnTo>
                  <a:pt x="594931" y="103403"/>
                </a:lnTo>
                <a:lnTo>
                  <a:pt x="602703" y="93408"/>
                </a:lnTo>
                <a:lnTo>
                  <a:pt x="613371" y="86995"/>
                </a:lnTo>
                <a:lnTo>
                  <a:pt x="626567" y="84721"/>
                </a:lnTo>
                <a:lnTo>
                  <a:pt x="638238" y="86868"/>
                </a:lnTo>
                <a:lnTo>
                  <a:pt x="647674" y="93091"/>
                </a:lnTo>
                <a:lnTo>
                  <a:pt x="654024" y="103035"/>
                </a:lnTo>
                <a:lnTo>
                  <a:pt x="656475" y="116395"/>
                </a:lnTo>
                <a:lnTo>
                  <a:pt x="656475" y="62560"/>
                </a:lnTo>
                <a:lnTo>
                  <a:pt x="655853" y="62103"/>
                </a:lnTo>
                <a:lnTo>
                  <a:pt x="627443" y="56578"/>
                </a:lnTo>
                <a:lnTo>
                  <a:pt x="596607" y="62344"/>
                </a:lnTo>
                <a:lnTo>
                  <a:pt x="572503" y="78460"/>
                </a:lnTo>
                <a:lnTo>
                  <a:pt x="556818" y="103225"/>
                </a:lnTo>
                <a:lnTo>
                  <a:pt x="551218" y="134874"/>
                </a:lnTo>
                <a:lnTo>
                  <a:pt x="556844" y="165036"/>
                </a:lnTo>
                <a:lnTo>
                  <a:pt x="572947" y="189953"/>
                </a:lnTo>
                <a:lnTo>
                  <a:pt x="598335" y="206908"/>
                </a:lnTo>
                <a:lnTo>
                  <a:pt x="631837" y="213156"/>
                </a:lnTo>
                <a:lnTo>
                  <a:pt x="650709" y="211099"/>
                </a:lnTo>
                <a:lnTo>
                  <a:pt x="667600" y="205867"/>
                </a:lnTo>
                <a:lnTo>
                  <a:pt x="681647" y="198932"/>
                </a:lnTo>
                <a:lnTo>
                  <a:pt x="691946" y="191744"/>
                </a:lnTo>
                <a:lnTo>
                  <a:pt x="686295" y="181483"/>
                </a:lnTo>
                <a:lnTo>
                  <a:pt x="677291" y="165074"/>
                </a:lnTo>
                <a:lnTo>
                  <a:pt x="669975" y="169989"/>
                </a:lnTo>
                <a:lnTo>
                  <a:pt x="660171" y="175374"/>
                </a:lnTo>
                <a:lnTo>
                  <a:pt x="648220" y="179705"/>
                </a:lnTo>
                <a:lnTo>
                  <a:pt x="634479" y="181483"/>
                </a:lnTo>
                <a:lnTo>
                  <a:pt x="618261" y="178968"/>
                </a:lnTo>
                <a:lnTo>
                  <a:pt x="604418" y="171475"/>
                </a:lnTo>
                <a:lnTo>
                  <a:pt x="594321" y="159092"/>
                </a:lnTo>
                <a:lnTo>
                  <a:pt x="589330" y="141897"/>
                </a:lnTo>
                <a:lnTo>
                  <a:pt x="692543" y="141897"/>
                </a:lnTo>
                <a:lnTo>
                  <a:pt x="693127" y="138391"/>
                </a:lnTo>
                <a:lnTo>
                  <a:pt x="693712" y="132524"/>
                </a:lnTo>
                <a:lnTo>
                  <a:pt x="693712" y="127533"/>
                </a:lnTo>
                <a:close/>
              </a:path>
              <a:path w="1196975" h="271780">
                <a:moveTo>
                  <a:pt x="859078" y="178269"/>
                </a:moveTo>
                <a:lnTo>
                  <a:pt x="843241" y="178269"/>
                </a:lnTo>
                <a:lnTo>
                  <a:pt x="840892" y="175920"/>
                </a:lnTo>
                <a:lnTo>
                  <a:pt x="840892" y="141325"/>
                </a:lnTo>
                <a:lnTo>
                  <a:pt x="840841" y="115811"/>
                </a:lnTo>
                <a:lnTo>
                  <a:pt x="827176" y="73596"/>
                </a:lnTo>
                <a:lnTo>
                  <a:pt x="803948" y="60667"/>
                </a:lnTo>
                <a:lnTo>
                  <a:pt x="803948" y="141325"/>
                </a:lnTo>
                <a:lnTo>
                  <a:pt x="803948" y="145427"/>
                </a:lnTo>
                <a:lnTo>
                  <a:pt x="801471" y="159232"/>
                </a:lnTo>
                <a:lnTo>
                  <a:pt x="794486" y="171894"/>
                </a:lnTo>
                <a:lnTo>
                  <a:pt x="783653" y="181140"/>
                </a:lnTo>
                <a:lnTo>
                  <a:pt x="769645" y="184721"/>
                </a:lnTo>
                <a:lnTo>
                  <a:pt x="759802" y="183007"/>
                </a:lnTo>
                <a:lnTo>
                  <a:pt x="752754" y="178485"/>
                </a:lnTo>
                <a:lnTo>
                  <a:pt x="748499" y="172097"/>
                </a:lnTo>
                <a:lnTo>
                  <a:pt x="747077" y="164782"/>
                </a:lnTo>
                <a:lnTo>
                  <a:pt x="752182" y="152450"/>
                </a:lnTo>
                <a:lnTo>
                  <a:pt x="764882" y="145351"/>
                </a:lnTo>
                <a:lnTo>
                  <a:pt x="781202" y="142100"/>
                </a:lnTo>
                <a:lnTo>
                  <a:pt x="797204" y="141325"/>
                </a:lnTo>
                <a:lnTo>
                  <a:pt x="803948" y="141325"/>
                </a:lnTo>
                <a:lnTo>
                  <a:pt x="803948" y="60667"/>
                </a:lnTo>
                <a:lnTo>
                  <a:pt x="775220" y="56591"/>
                </a:lnTo>
                <a:lnTo>
                  <a:pt x="760717" y="57518"/>
                </a:lnTo>
                <a:lnTo>
                  <a:pt x="742848" y="61645"/>
                </a:lnTo>
                <a:lnTo>
                  <a:pt x="727671" y="70942"/>
                </a:lnTo>
                <a:lnTo>
                  <a:pt x="721372" y="87083"/>
                </a:lnTo>
                <a:lnTo>
                  <a:pt x="721271" y="103200"/>
                </a:lnTo>
                <a:lnTo>
                  <a:pt x="756158" y="103200"/>
                </a:lnTo>
                <a:lnTo>
                  <a:pt x="756158" y="87083"/>
                </a:lnTo>
                <a:lnTo>
                  <a:pt x="769353" y="85318"/>
                </a:lnTo>
                <a:lnTo>
                  <a:pt x="776097" y="85318"/>
                </a:lnTo>
                <a:lnTo>
                  <a:pt x="788441" y="86880"/>
                </a:lnTo>
                <a:lnTo>
                  <a:pt x="797013" y="91846"/>
                </a:lnTo>
                <a:lnTo>
                  <a:pt x="802030" y="100660"/>
                </a:lnTo>
                <a:lnTo>
                  <a:pt x="803656" y="113766"/>
                </a:lnTo>
                <a:lnTo>
                  <a:pt x="803656" y="115811"/>
                </a:lnTo>
                <a:lnTo>
                  <a:pt x="798969" y="115811"/>
                </a:lnTo>
                <a:lnTo>
                  <a:pt x="774814" y="117005"/>
                </a:lnTo>
                <a:lnTo>
                  <a:pt x="745413" y="123393"/>
                </a:lnTo>
                <a:lnTo>
                  <a:pt x="720572" y="139192"/>
                </a:lnTo>
                <a:lnTo>
                  <a:pt x="710120" y="168592"/>
                </a:lnTo>
                <a:lnTo>
                  <a:pt x="714108" y="187299"/>
                </a:lnTo>
                <a:lnTo>
                  <a:pt x="724890" y="201320"/>
                </a:lnTo>
                <a:lnTo>
                  <a:pt x="740664" y="210121"/>
                </a:lnTo>
                <a:lnTo>
                  <a:pt x="759675" y="213169"/>
                </a:lnTo>
                <a:lnTo>
                  <a:pt x="781177" y="209042"/>
                </a:lnTo>
                <a:lnTo>
                  <a:pt x="795591" y="199961"/>
                </a:lnTo>
                <a:lnTo>
                  <a:pt x="803630" y="190893"/>
                </a:lnTo>
                <a:lnTo>
                  <a:pt x="806005" y="186766"/>
                </a:lnTo>
                <a:lnTo>
                  <a:pt x="806589" y="186766"/>
                </a:lnTo>
                <a:lnTo>
                  <a:pt x="806589" y="202018"/>
                </a:lnTo>
                <a:lnTo>
                  <a:pt x="811580" y="209638"/>
                </a:lnTo>
                <a:lnTo>
                  <a:pt x="859078" y="209638"/>
                </a:lnTo>
                <a:lnTo>
                  <a:pt x="859078" y="186766"/>
                </a:lnTo>
                <a:lnTo>
                  <a:pt x="859078" y="184721"/>
                </a:lnTo>
                <a:lnTo>
                  <a:pt x="859078" y="178269"/>
                </a:lnTo>
                <a:close/>
              </a:path>
              <a:path w="1196975" h="271780">
                <a:moveTo>
                  <a:pt x="1015047" y="186182"/>
                </a:moveTo>
                <a:lnTo>
                  <a:pt x="999807" y="160375"/>
                </a:lnTo>
                <a:lnTo>
                  <a:pt x="996429" y="163537"/>
                </a:lnTo>
                <a:lnTo>
                  <a:pt x="987120" y="170497"/>
                </a:lnTo>
                <a:lnTo>
                  <a:pt x="973086" y="177444"/>
                </a:lnTo>
                <a:lnTo>
                  <a:pt x="955535" y="180606"/>
                </a:lnTo>
                <a:lnTo>
                  <a:pt x="937933" y="177711"/>
                </a:lnTo>
                <a:lnTo>
                  <a:pt x="922947" y="169024"/>
                </a:lnTo>
                <a:lnTo>
                  <a:pt x="912533" y="154635"/>
                </a:lnTo>
                <a:lnTo>
                  <a:pt x="908621" y="134569"/>
                </a:lnTo>
                <a:lnTo>
                  <a:pt x="911910" y="115912"/>
                </a:lnTo>
                <a:lnTo>
                  <a:pt x="921080" y="101142"/>
                </a:lnTo>
                <a:lnTo>
                  <a:pt x="935088" y="91440"/>
                </a:lnTo>
                <a:lnTo>
                  <a:pt x="952893" y="87947"/>
                </a:lnTo>
                <a:lnTo>
                  <a:pt x="961986" y="87947"/>
                </a:lnTo>
                <a:lnTo>
                  <a:pt x="974585" y="91478"/>
                </a:lnTo>
                <a:lnTo>
                  <a:pt x="974585" y="107886"/>
                </a:lnTo>
                <a:lnTo>
                  <a:pt x="1007135" y="107886"/>
                </a:lnTo>
                <a:lnTo>
                  <a:pt x="1007135" y="90297"/>
                </a:lnTo>
                <a:lnTo>
                  <a:pt x="1001382" y="74142"/>
                </a:lnTo>
                <a:lnTo>
                  <a:pt x="987272" y="63766"/>
                </a:lnTo>
                <a:lnTo>
                  <a:pt x="969530" y="58216"/>
                </a:lnTo>
                <a:lnTo>
                  <a:pt x="952893" y="56578"/>
                </a:lnTo>
                <a:lnTo>
                  <a:pt x="918464" y="62877"/>
                </a:lnTo>
                <a:lnTo>
                  <a:pt x="892746" y="79895"/>
                </a:lnTo>
                <a:lnTo>
                  <a:pt x="876642" y="104825"/>
                </a:lnTo>
                <a:lnTo>
                  <a:pt x="871080" y="134861"/>
                </a:lnTo>
                <a:lnTo>
                  <a:pt x="876808" y="165404"/>
                </a:lnTo>
                <a:lnTo>
                  <a:pt x="893114" y="190284"/>
                </a:lnTo>
                <a:lnTo>
                  <a:pt x="918705" y="207035"/>
                </a:lnTo>
                <a:lnTo>
                  <a:pt x="952309" y="213156"/>
                </a:lnTo>
                <a:lnTo>
                  <a:pt x="976210" y="212737"/>
                </a:lnTo>
                <a:lnTo>
                  <a:pt x="990714" y="209791"/>
                </a:lnTo>
                <a:lnTo>
                  <a:pt x="1001699" y="201777"/>
                </a:lnTo>
                <a:lnTo>
                  <a:pt x="1015047" y="186182"/>
                </a:lnTo>
                <a:close/>
              </a:path>
              <a:path w="1196975" h="271780">
                <a:moveTo>
                  <a:pt x="1196555" y="178257"/>
                </a:moveTo>
                <a:lnTo>
                  <a:pt x="1180719" y="178257"/>
                </a:lnTo>
                <a:lnTo>
                  <a:pt x="1178369" y="175920"/>
                </a:lnTo>
                <a:lnTo>
                  <a:pt x="1178369" y="113461"/>
                </a:lnTo>
                <a:lnTo>
                  <a:pt x="1175232" y="90589"/>
                </a:lnTo>
                <a:lnTo>
                  <a:pt x="1148308" y="59905"/>
                </a:lnTo>
                <a:lnTo>
                  <a:pt x="1126185" y="56578"/>
                </a:lnTo>
                <a:lnTo>
                  <a:pt x="1108252" y="59194"/>
                </a:lnTo>
                <a:lnTo>
                  <a:pt x="1093444" y="66001"/>
                </a:lnTo>
                <a:lnTo>
                  <a:pt x="1082090" y="75514"/>
                </a:lnTo>
                <a:lnTo>
                  <a:pt x="1074572" y="86194"/>
                </a:lnTo>
                <a:lnTo>
                  <a:pt x="1073988" y="86194"/>
                </a:lnTo>
                <a:lnTo>
                  <a:pt x="1074572" y="80911"/>
                </a:lnTo>
                <a:lnTo>
                  <a:pt x="1074572" y="21107"/>
                </a:lnTo>
                <a:lnTo>
                  <a:pt x="1073429" y="12344"/>
                </a:lnTo>
                <a:lnTo>
                  <a:pt x="1069911" y="6223"/>
                </a:lnTo>
                <a:lnTo>
                  <a:pt x="1063802" y="2641"/>
                </a:lnTo>
                <a:lnTo>
                  <a:pt x="1054925" y="1460"/>
                </a:lnTo>
                <a:lnTo>
                  <a:pt x="1019454" y="1460"/>
                </a:lnTo>
                <a:lnTo>
                  <a:pt x="1019454" y="33121"/>
                </a:lnTo>
                <a:lnTo>
                  <a:pt x="1035291" y="33121"/>
                </a:lnTo>
                <a:lnTo>
                  <a:pt x="1037628" y="35179"/>
                </a:lnTo>
                <a:lnTo>
                  <a:pt x="1037628" y="209638"/>
                </a:lnTo>
                <a:lnTo>
                  <a:pt x="1074572" y="209638"/>
                </a:lnTo>
                <a:lnTo>
                  <a:pt x="1074572" y="133985"/>
                </a:lnTo>
                <a:lnTo>
                  <a:pt x="1075156" y="127533"/>
                </a:lnTo>
                <a:lnTo>
                  <a:pt x="1103680" y="92900"/>
                </a:lnTo>
                <a:lnTo>
                  <a:pt x="1117676" y="90589"/>
                </a:lnTo>
                <a:lnTo>
                  <a:pt x="1129258" y="92798"/>
                </a:lnTo>
                <a:lnTo>
                  <a:pt x="1136434" y="99021"/>
                </a:lnTo>
                <a:lnTo>
                  <a:pt x="1140104" y="108661"/>
                </a:lnTo>
                <a:lnTo>
                  <a:pt x="1141133" y="121081"/>
                </a:lnTo>
                <a:lnTo>
                  <a:pt x="1141133" y="189699"/>
                </a:lnTo>
                <a:lnTo>
                  <a:pt x="1142263" y="198755"/>
                </a:lnTo>
                <a:lnTo>
                  <a:pt x="1145819" y="204952"/>
                </a:lnTo>
                <a:lnTo>
                  <a:pt x="1152017" y="208508"/>
                </a:lnTo>
                <a:lnTo>
                  <a:pt x="1161072" y="209638"/>
                </a:lnTo>
                <a:lnTo>
                  <a:pt x="1196555" y="209638"/>
                </a:lnTo>
                <a:lnTo>
                  <a:pt x="1196555" y="178257"/>
                </a:lnTo>
                <a:close/>
              </a:path>
            </a:pathLst>
          </a:custGeom>
          <a:solidFill>
            <a:srgbClr val="FFFFFF"/>
          </a:solidFill>
        </p:spPr>
        <p:txBody>
          <a:bodyPr wrap="square" lIns="0" tIns="0" rIns="0" bIns="0" rtlCol="0"/>
          <a:lstStyle/>
          <a:p>
            <a:endParaRPr sz="1154"/>
          </a:p>
        </p:txBody>
      </p:sp>
      <p:sp>
        <p:nvSpPr>
          <p:cNvPr id="7" name="object 7"/>
          <p:cNvSpPr txBox="1"/>
          <p:nvPr/>
        </p:nvSpPr>
        <p:spPr>
          <a:xfrm>
            <a:off x="292938" y="143578"/>
            <a:ext cx="5216908" cy="562222"/>
          </a:xfrm>
          <a:prstGeom prst="rect">
            <a:avLst/>
          </a:prstGeom>
        </p:spPr>
        <p:txBody>
          <a:bodyPr vert="horz" wrap="square" lIns="0" tIns="8145" rIns="0" bIns="0" rtlCol="0">
            <a:spAutoFit/>
          </a:bodyPr>
          <a:lstStyle/>
          <a:p>
            <a:pPr marL="8145">
              <a:spcBef>
                <a:spcPts val="64"/>
              </a:spcBef>
            </a:pPr>
            <a:r>
              <a:rPr sz="3600" b="1" i="1" spc="-16" dirty="0">
                <a:solidFill>
                  <a:srgbClr val="C00000"/>
                </a:solidFill>
                <a:latin typeface="Times New Roman" panose="02020603050405020304" pitchFamily="18" charset="0"/>
                <a:cs typeface="Times New Roman" panose="02020603050405020304" pitchFamily="18" charset="0"/>
              </a:rPr>
              <a:t>Complete</a:t>
            </a:r>
            <a:r>
              <a:rPr sz="3600" b="1" i="1" spc="3" dirty="0">
                <a:solidFill>
                  <a:srgbClr val="C00000"/>
                </a:solidFill>
                <a:latin typeface="Times New Roman" panose="02020603050405020304" pitchFamily="18" charset="0"/>
                <a:cs typeface="Times New Roman" panose="02020603050405020304" pitchFamily="18" charset="0"/>
              </a:rPr>
              <a:t> </a:t>
            </a:r>
            <a:r>
              <a:rPr sz="3600" b="1" i="1" dirty="0">
                <a:solidFill>
                  <a:srgbClr val="C00000"/>
                </a:solidFill>
                <a:latin typeface="Times New Roman" panose="02020603050405020304" pitchFamily="18" charset="0"/>
                <a:cs typeface="Times New Roman" panose="02020603050405020304" pitchFamily="18" charset="0"/>
              </a:rPr>
              <a:t>the</a:t>
            </a:r>
            <a:r>
              <a:rPr sz="3600" b="1" i="1" spc="3" dirty="0">
                <a:solidFill>
                  <a:srgbClr val="C00000"/>
                </a:solidFill>
                <a:latin typeface="Times New Roman" panose="02020603050405020304" pitchFamily="18" charset="0"/>
                <a:cs typeface="Times New Roman" panose="02020603050405020304" pitchFamily="18" charset="0"/>
              </a:rPr>
              <a:t> </a:t>
            </a:r>
            <a:r>
              <a:rPr sz="3600" b="1" i="1" dirty="0">
                <a:solidFill>
                  <a:srgbClr val="C00000"/>
                </a:solidFill>
                <a:latin typeface="Times New Roman" panose="02020603050405020304" pitchFamily="18" charset="0"/>
                <a:cs typeface="Times New Roman" panose="02020603050405020304" pitchFamily="18" charset="0"/>
              </a:rPr>
              <a:t>mind</a:t>
            </a:r>
            <a:r>
              <a:rPr sz="3600" b="1" i="1" spc="6" dirty="0">
                <a:solidFill>
                  <a:srgbClr val="C00000"/>
                </a:solidFill>
                <a:latin typeface="Times New Roman" panose="02020603050405020304" pitchFamily="18" charset="0"/>
                <a:cs typeface="Times New Roman" panose="02020603050405020304" pitchFamily="18" charset="0"/>
              </a:rPr>
              <a:t> </a:t>
            </a:r>
            <a:r>
              <a:rPr sz="3600" b="1" i="1" spc="-13" dirty="0">
                <a:solidFill>
                  <a:srgbClr val="C00000"/>
                </a:solidFill>
                <a:latin typeface="Times New Roman" panose="02020603050405020304" pitchFamily="18" charset="0"/>
                <a:cs typeface="Times New Roman" panose="02020603050405020304" pitchFamily="18" charset="0"/>
              </a:rPr>
              <a:t>map.</a:t>
            </a:r>
            <a:endParaRPr sz="3600" b="1" dirty="0">
              <a:solidFill>
                <a:srgbClr val="C0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309292" y="4794896"/>
            <a:ext cx="8834707" cy="1785104"/>
          </a:xfrm>
          <a:prstGeom prst="rect">
            <a:avLst/>
          </a:prstGeom>
        </p:spPr>
        <p:txBody>
          <a:bodyPr wrap="square">
            <a:spAutoFit/>
          </a:bodyPr>
          <a:lstStyle/>
          <a:p>
            <a:r>
              <a:rPr lang="en-US" sz="2200" dirty="0">
                <a:solidFill>
                  <a:srgbClr val="333333"/>
                </a:solidFill>
                <a:latin typeface="Times New Roman" panose="02020603050405020304" pitchFamily="18" charset="0"/>
              </a:rPr>
              <a:t>landscape, </a:t>
            </a:r>
            <a:r>
              <a:rPr lang="en-US" sz="2200" dirty="0" err="1">
                <a:solidFill>
                  <a:srgbClr val="333333"/>
                </a:solidFill>
                <a:latin typeface="Times New Roman" panose="02020603050405020304" pitchFamily="18" charset="0"/>
              </a:rPr>
              <a:t>colourless</a:t>
            </a:r>
            <a:r>
              <a:rPr lang="en-US" sz="2200" dirty="0">
                <a:solidFill>
                  <a:srgbClr val="333333"/>
                </a:solidFill>
                <a:latin typeface="Times New Roman" panose="02020603050405020304" pitchFamily="18" charset="0"/>
              </a:rPr>
              <a:t> </a:t>
            </a:r>
            <a:r>
              <a:rPr lang="en-US" sz="2200" dirty="0" smtClean="0">
                <a:solidFill>
                  <a:srgbClr val="333333"/>
                </a:solidFill>
                <a:latin typeface="Times New Roman" panose="02020603050405020304" pitchFamily="18" charset="0"/>
              </a:rPr>
              <a:t>daub </a:t>
            </a:r>
            <a:r>
              <a:rPr lang="ru-RU" sz="2200" dirty="0" smtClean="0">
                <a:solidFill>
                  <a:srgbClr val="333333"/>
                </a:solidFill>
                <a:latin typeface="Times New Roman" panose="02020603050405020304" pitchFamily="18" charset="0"/>
              </a:rPr>
              <a:t>(мазня) </a:t>
            </a:r>
            <a:r>
              <a:rPr lang="en-US" sz="2200" dirty="0" smtClean="0">
                <a:solidFill>
                  <a:srgbClr val="333333"/>
                </a:solidFill>
                <a:latin typeface="Times New Roman" panose="02020603050405020304" pitchFamily="18" charset="0"/>
              </a:rPr>
              <a:t>of </a:t>
            </a:r>
            <a:r>
              <a:rPr lang="en-US" sz="2200" dirty="0">
                <a:solidFill>
                  <a:srgbClr val="333333"/>
                </a:solidFill>
                <a:latin typeface="Times New Roman" panose="02020603050405020304" pitchFamily="18" charset="0"/>
              </a:rPr>
              <a:t>painting, romanticism,  water </a:t>
            </a:r>
            <a:r>
              <a:rPr lang="en-US" sz="2200" dirty="0" err="1">
                <a:solidFill>
                  <a:srgbClr val="333333"/>
                </a:solidFill>
                <a:latin typeface="Times New Roman" panose="02020603050405020304" pitchFamily="18" charset="0"/>
              </a:rPr>
              <a:t>colour</a:t>
            </a:r>
            <a:r>
              <a:rPr lang="en-US" sz="2200" dirty="0">
                <a:solidFill>
                  <a:srgbClr val="333333"/>
                </a:solidFill>
                <a:latin typeface="Times New Roman" panose="02020603050405020304" pitchFamily="18" charset="0"/>
              </a:rPr>
              <a:t> painting, to be made of dots, seascape, cubism, to </a:t>
            </a:r>
            <a:r>
              <a:rPr lang="en-US" sz="2200" dirty="0" smtClean="0">
                <a:solidFill>
                  <a:srgbClr val="333333"/>
                </a:solidFill>
                <a:latin typeface="Times New Roman" panose="02020603050405020304" pitchFamily="18" charset="0"/>
              </a:rPr>
              <a:t>evoke</a:t>
            </a:r>
            <a:r>
              <a:rPr lang="ru-RU" sz="2200" dirty="0" smtClean="0">
                <a:solidFill>
                  <a:srgbClr val="333333"/>
                </a:solidFill>
                <a:latin typeface="Times New Roman" panose="02020603050405020304" pitchFamily="18" charset="0"/>
              </a:rPr>
              <a:t> (вызывать)</a:t>
            </a:r>
            <a:r>
              <a:rPr lang="en-US" sz="2200" dirty="0" smtClean="0">
                <a:solidFill>
                  <a:srgbClr val="333333"/>
                </a:solidFill>
                <a:latin typeface="Times New Roman" panose="02020603050405020304" pitchFamily="18" charset="0"/>
              </a:rPr>
              <a:t> </a:t>
            </a:r>
            <a:r>
              <a:rPr lang="en-US" sz="2200" dirty="0">
                <a:solidFill>
                  <a:srgbClr val="333333"/>
                </a:solidFill>
                <a:latin typeface="Times New Roman" panose="02020603050405020304" pitchFamily="18" charset="0"/>
              </a:rPr>
              <a:t>feelings, a real breath of fresh air, portrait, realism, still life, to make </a:t>
            </a:r>
            <a:r>
              <a:rPr lang="en-US" sz="2200" dirty="0" err="1">
                <a:solidFill>
                  <a:srgbClr val="333333"/>
                </a:solidFill>
                <a:latin typeface="Times New Roman" panose="02020603050405020304" pitchFamily="18" charset="0"/>
              </a:rPr>
              <a:t>sb</a:t>
            </a:r>
            <a:r>
              <a:rPr lang="en-US" sz="2200" dirty="0">
                <a:solidFill>
                  <a:srgbClr val="333333"/>
                </a:solidFill>
                <a:latin typeface="Times New Roman" panose="02020603050405020304" pitchFamily="18" charset="0"/>
              </a:rPr>
              <a:t> gasp, </a:t>
            </a:r>
            <a:r>
              <a:rPr lang="en-US" sz="2200" dirty="0" smtClean="0">
                <a:solidFill>
                  <a:srgbClr val="333333"/>
                </a:solidFill>
                <a:latin typeface="Times New Roman" panose="02020603050405020304" pitchFamily="18" charset="0"/>
                <a:hlinkClick r:id="rId2" action="ppaction://hlinksldjump"/>
              </a:rPr>
              <a:t>easel </a:t>
            </a:r>
            <a:r>
              <a:rPr lang="en-US" sz="2200" dirty="0" smtClean="0">
                <a:solidFill>
                  <a:srgbClr val="333333"/>
                </a:solidFill>
                <a:latin typeface="Times New Roman" panose="02020603050405020304" pitchFamily="18" charset="0"/>
              </a:rPr>
              <a:t>painting, </a:t>
            </a:r>
            <a:r>
              <a:rPr lang="en-US" sz="2200" dirty="0">
                <a:solidFill>
                  <a:srgbClr val="333333"/>
                </a:solidFill>
                <a:latin typeface="Times New Roman" panose="02020603050405020304" pitchFamily="18" charset="0"/>
              </a:rPr>
              <a:t>to be depicted by </a:t>
            </a:r>
            <a:r>
              <a:rPr lang="en-US" sz="2200" dirty="0">
                <a:solidFill>
                  <a:srgbClr val="333333"/>
                </a:solidFill>
                <a:latin typeface="Times New Roman" panose="02020603050405020304" pitchFamily="18" charset="0"/>
                <a:hlinkClick r:id="rId3" action="ppaction://hlinksldjump"/>
              </a:rPr>
              <a:t>transparent </a:t>
            </a:r>
            <a:r>
              <a:rPr lang="en-US" sz="2200" dirty="0" err="1">
                <a:solidFill>
                  <a:srgbClr val="333333"/>
                </a:solidFill>
                <a:latin typeface="Times New Roman" panose="02020603050405020304" pitchFamily="18" charset="0"/>
                <a:hlinkClick r:id="rId3" action="ppaction://hlinksldjump"/>
              </a:rPr>
              <a:t>colours</a:t>
            </a:r>
            <a:r>
              <a:rPr lang="en-US" sz="2200" dirty="0">
                <a:solidFill>
                  <a:srgbClr val="333333"/>
                </a:solidFill>
                <a:latin typeface="Times New Roman" panose="02020603050405020304" pitchFamily="18" charset="0"/>
              </a:rPr>
              <a:t>, sketch, unsurprised masterpiece, oil painting, quick brush strokes</a:t>
            </a:r>
            <a:endParaRPr lang="ru-RU" sz="2200" dirty="0"/>
          </a:p>
        </p:txBody>
      </p:sp>
      <p:sp>
        <p:nvSpPr>
          <p:cNvPr id="14" name="Овал 13"/>
          <p:cNvSpPr/>
          <p:nvPr/>
        </p:nvSpPr>
        <p:spPr>
          <a:xfrm>
            <a:off x="683945" y="1920299"/>
            <a:ext cx="2478687" cy="1751110"/>
          </a:xfrm>
          <a:prstGeom prst="ellipse">
            <a:avLst/>
          </a:prstGeom>
          <a:solidFill>
            <a:srgbClr val="7030A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Art</a:t>
            </a:r>
            <a:endParaRPr lang="ru-RU" sz="4400" b="1" dirty="0"/>
          </a:p>
        </p:txBody>
      </p:sp>
      <p:cxnSp>
        <p:nvCxnSpPr>
          <p:cNvPr id="16" name="Прямая соединительная линия 15"/>
          <p:cNvCxnSpPr/>
          <p:nvPr/>
        </p:nvCxnSpPr>
        <p:spPr>
          <a:xfrm>
            <a:off x="3475206" y="1505706"/>
            <a:ext cx="208377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5232079" y="2475791"/>
            <a:ext cx="208377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808380" y="3454668"/>
            <a:ext cx="208377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3160898" y="4341375"/>
            <a:ext cx="208377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29971" y="960716"/>
            <a:ext cx="2623667" cy="461665"/>
          </a:xfrm>
          <a:prstGeom prst="rect">
            <a:avLst/>
          </a:prstGeom>
          <a:noFill/>
        </p:spPr>
        <p:txBody>
          <a:bodyPr wrap="none" rtlCol="0">
            <a:spAutoFit/>
          </a:bodyPr>
          <a:lstStyle/>
          <a:p>
            <a:r>
              <a:rPr lang="en-US" sz="2400" b="1" dirty="0" smtClean="0">
                <a:solidFill>
                  <a:srgbClr val="00B050"/>
                </a:solidFill>
                <a:latin typeface="Times New Roman" panose="02020603050405020304" pitchFamily="18" charset="0"/>
                <a:cs typeface="Times New Roman" panose="02020603050405020304" pitchFamily="18" charset="0"/>
              </a:rPr>
              <a:t>Genres of painting</a:t>
            </a:r>
            <a:endParaRPr lang="ru-RU" sz="2400" b="1" dirty="0">
              <a:solidFill>
                <a:srgbClr val="00B05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499648" y="2026953"/>
            <a:ext cx="1757212" cy="461665"/>
          </a:xfrm>
          <a:prstGeom prst="rect">
            <a:avLst/>
          </a:prstGeom>
          <a:noFill/>
        </p:spPr>
        <p:txBody>
          <a:bodyPr wrap="none" rtlCol="0">
            <a:spAutoFit/>
          </a:bodyPr>
          <a:lstStyle/>
          <a:p>
            <a:r>
              <a:rPr lang="en-US" sz="2400" b="1" dirty="0" smtClean="0">
                <a:solidFill>
                  <a:srgbClr val="00B050"/>
                </a:solidFill>
                <a:latin typeface="Times New Roman" panose="02020603050405020304" pitchFamily="18" charset="0"/>
                <a:cs typeface="Times New Roman" panose="02020603050405020304" pitchFamily="18" charset="0"/>
              </a:rPr>
              <a:t>Styles of art</a:t>
            </a:r>
            <a:endParaRPr lang="ru-RU" sz="2400" b="1" dirty="0">
              <a:solidFill>
                <a:srgbClr val="00B05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601474" y="3076197"/>
            <a:ext cx="1391728" cy="461665"/>
          </a:xfrm>
          <a:prstGeom prst="rect">
            <a:avLst/>
          </a:prstGeom>
          <a:noFill/>
        </p:spPr>
        <p:txBody>
          <a:bodyPr wrap="none" rtlCol="0">
            <a:spAutoFit/>
          </a:bodyPr>
          <a:lstStyle/>
          <a:p>
            <a:r>
              <a:rPr lang="en-US" sz="2400" b="1" dirty="0" smtClean="0">
                <a:solidFill>
                  <a:srgbClr val="00B050"/>
                </a:solidFill>
                <a:latin typeface="Times New Roman" panose="02020603050405020304" pitchFamily="18" charset="0"/>
                <a:cs typeface="Times New Roman" panose="02020603050405020304" pitchFamily="18" charset="0"/>
              </a:rPr>
              <a:t>emotions</a:t>
            </a:r>
            <a:endParaRPr lang="ru-RU" sz="2400" b="1" dirty="0">
              <a:solidFill>
                <a:srgbClr val="00B05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531817" y="3879710"/>
            <a:ext cx="2802370" cy="461665"/>
          </a:xfrm>
          <a:prstGeom prst="rect">
            <a:avLst/>
          </a:prstGeom>
          <a:noFill/>
        </p:spPr>
        <p:txBody>
          <a:bodyPr wrap="non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m</a:t>
            </a:r>
            <a:r>
              <a:rPr lang="en-US" sz="2400" b="1" dirty="0" smtClean="0">
                <a:solidFill>
                  <a:srgbClr val="00B050"/>
                </a:solidFill>
                <a:latin typeface="Times New Roman" panose="02020603050405020304" pitchFamily="18" charset="0"/>
                <a:cs typeface="Times New Roman" panose="02020603050405020304" pitchFamily="18" charset="0"/>
              </a:rPr>
              <a:t>ethods of painting</a:t>
            </a:r>
            <a:endParaRPr lang="ru-RU" sz="2400" b="1" dirty="0">
              <a:solidFill>
                <a:srgbClr val="00B050"/>
              </a:solidFill>
              <a:latin typeface="Times New Roman" panose="02020603050405020304" pitchFamily="18" charset="0"/>
              <a:cs typeface="Times New Roman" panose="02020603050405020304" pitchFamily="18" charset="0"/>
            </a:endParaRPr>
          </a:p>
        </p:txBody>
      </p:sp>
      <p:sp>
        <p:nvSpPr>
          <p:cNvPr id="2" name="Управляющая кнопка: далее 1">
            <a:hlinkClick r:id="rId4" action="ppaction://hlinksldjump" highlightClick="1"/>
          </p:cNvPr>
          <p:cNvSpPr/>
          <p:nvPr/>
        </p:nvSpPr>
        <p:spPr>
          <a:xfrm>
            <a:off x="8463893" y="6392174"/>
            <a:ext cx="680106" cy="4658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88723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250825" y="5589588"/>
            <a:ext cx="8229600" cy="1143000"/>
          </a:xfrm>
        </p:spPr>
        <p:txBody>
          <a:bodyPr/>
          <a:lstStyle/>
          <a:p>
            <a:pPr eaLnBrk="1" hangingPunct="1">
              <a:defRPr/>
            </a:pPr>
            <a:r>
              <a:rPr lang="en-US" sz="7200" b="1" dirty="0" smtClean="0">
                <a:latin typeface="Times New Roman" panose="02020603050405020304" pitchFamily="18" charset="0"/>
                <a:cs typeface="Times New Roman" panose="02020603050405020304" pitchFamily="18" charset="0"/>
              </a:rPr>
              <a:t>easel</a:t>
            </a:r>
            <a:endParaRPr lang="ru-RU" sz="7200" b="1" dirty="0" smtClean="0">
              <a:latin typeface="Times New Roman" panose="02020603050405020304" pitchFamily="18" charset="0"/>
              <a:cs typeface="Times New Roman" panose="02020603050405020304" pitchFamily="18" charset="0"/>
            </a:endParaRPr>
          </a:p>
        </p:txBody>
      </p:sp>
      <p:pic>
        <p:nvPicPr>
          <p:cNvPr id="31749" name="Picture 5" descr="m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899" y="216978"/>
            <a:ext cx="4785443" cy="629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Управляющая кнопка: домой 1">
            <a:hlinkClick r:id="rId3" action="ppaction://hlinksldjump" highlightClick="1"/>
          </p:cNvPr>
          <p:cNvSpPr/>
          <p:nvPr/>
        </p:nvSpPr>
        <p:spPr>
          <a:xfrm>
            <a:off x="8480425" y="6297283"/>
            <a:ext cx="555713" cy="4995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51574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get-mpic/5219030/img_id2224995869529505967.jpeg/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47" y="0"/>
            <a:ext cx="6771735" cy="67717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263" y="396814"/>
            <a:ext cx="4850239" cy="769441"/>
          </a:xfrm>
          <a:prstGeom prst="rect">
            <a:avLst/>
          </a:prstGeom>
          <a:noFill/>
        </p:spPr>
        <p:txBody>
          <a:bodyPr wrap="none" rtlCol="0">
            <a:spAutoFit/>
          </a:bodyPr>
          <a:lstStyle/>
          <a:p>
            <a:r>
              <a:rPr lang="en-US" sz="4400" b="1" dirty="0" smtClean="0">
                <a:latin typeface="Times New Roman" panose="02020603050405020304" pitchFamily="18" charset="0"/>
                <a:cs typeface="Times New Roman" panose="02020603050405020304" pitchFamily="18" charset="0"/>
              </a:rPr>
              <a:t>Transpare</a:t>
            </a:r>
            <a:r>
              <a:rPr lang="en-US" sz="4400" b="1" dirty="0" smtClean="0">
                <a:solidFill>
                  <a:schemeClr val="bg1"/>
                </a:solidFill>
                <a:latin typeface="Times New Roman" panose="02020603050405020304" pitchFamily="18" charset="0"/>
                <a:cs typeface="Times New Roman" panose="02020603050405020304" pitchFamily="18" charset="0"/>
              </a:rPr>
              <a:t>nt</a:t>
            </a:r>
            <a:r>
              <a:rPr lang="en-US" sz="4400" b="1" dirty="0" smtClean="0">
                <a:latin typeface="Times New Roman" panose="02020603050405020304" pitchFamily="18" charset="0"/>
                <a:cs typeface="Times New Roman" panose="02020603050405020304" pitchFamily="18" charset="0"/>
              </a:rPr>
              <a:t> </a:t>
            </a:r>
            <a:r>
              <a:rPr lang="en-US" sz="4400" b="1" dirty="0" err="1" smtClean="0">
                <a:solidFill>
                  <a:schemeClr val="bg1"/>
                </a:solidFill>
                <a:latin typeface="Times New Roman" panose="02020603050405020304" pitchFamily="18" charset="0"/>
                <a:cs typeface="Times New Roman" panose="02020603050405020304" pitchFamily="18" charset="0"/>
              </a:rPr>
              <a:t>colour</a:t>
            </a:r>
            <a:endParaRPr lang="ru-RU" sz="4400" b="1" dirty="0">
              <a:solidFill>
                <a:schemeClr val="bg1"/>
              </a:solidFill>
              <a:latin typeface="Times New Roman" panose="02020603050405020304" pitchFamily="18" charset="0"/>
              <a:cs typeface="Times New Roman" panose="02020603050405020304" pitchFamily="18" charset="0"/>
            </a:endParaRPr>
          </a:p>
        </p:txBody>
      </p:sp>
      <p:sp>
        <p:nvSpPr>
          <p:cNvPr id="3" name="Управляющая кнопка: домой 2">
            <a:hlinkClick r:id="rId3" action="ppaction://hlinksldjump" highlightClick="1"/>
          </p:cNvPr>
          <p:cNvSpPr/>
          <p:nvPr/>
        </p:nvSpPr>
        <p:spPr>
          <a:xfrm>
            <a:off x="86263" y="6185140"/>
            <a:ext cx="490324" cy="58659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02140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98408" y="741872"/>
            <a:ext cx="8945592" cy="46582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6000" dirty="0" smtClean="0">
                <a:latin typeface="Times New Roman" panose="02020603050405020304" pitchFamily="18" charset="0"/>
                <a:cs typeface="Times New Roman" panose="02020603050405020304" pitchFamily="18" charset="0"/>
              </a:rPr>
              <a:t>Artists often show their preferences to</a:t>
            </a:r>
            <a:endParaRPr lang="ru-RU" sz="6000" dirty="0" smtClean="0">
              <a:latin typeface="Times New Roman" panose="02020603050405020304" pitchFamily="18" charset="0"/>
              <a:cs typeface="Times New Roman" panose="02020603050405020304" pitchFamily="18" charset="0"/>
            </a:endParaRPr>
          </a:p>
          <a:p>
            <a:pPr algn="ctr">
              <a:defRPr/>
            </a:pPr>
            <a:r>
              <a:rPr lang="en-US" sz="6000" dirty="0" smtClean="0">
                <a:solidFill>
                  <a:srgbClr val="C00000"/>
                </a:solidFill>
                <a:latin typeface="Times New Roman" panose="02020603050405020304" pitchFamily="18" charset="0"/>
                <a:cs typeface="Times New Roman" panose="02020603050405020304" pitchFamily="18" charset="0"/>
              </a:rPr>
              <a:t> a</a:t>
            </a:r>
            <a:r>
              <a:rPr lang="en-US" sz="6000" dirty="0" smtClean="0">
                <a:latin typeface="Times New Roman" panose="02020603050405020304" pitchFamily="18" charset="0"/>
                <a:cs typeface="Times New Roman" panose="02020603050405020304" pitchFamily="18" charset="0"/>
              </a:rPr>
              <a:t> </a:t>
            </a:r>
            <a:r>
              <a:rPr lang="en-US" sz="6000" b="1" u="sng" dirty="0" smtClean="0">
                <a:solidFill>
                  <a:srgbClr val="C00000"/>
                </a:solidFill>
                <a:latin typeface="Times New Roman" panose="02020603050405020304" pitchFamily="18" charset="0"/>
                <a:cs typeface="Times New Roman" panose="02020603050405020304" pitchFamily="18" charset="0"/>
              </a:rPr>
              <a:t>particular genre. </a:t>
            </a:r>
          </a:p>
          <a:p>
            <a:pPr>
              <a:defRPr/>
            </a:pPr>
            <a:endParaRPr lang="en-US" sz="6000" b="1" u="sng" dirty="0" smtClean="0">
              <a:latin typeface="Times New Roman" panose="02020603050405020304" pitchFamily="18" charset="0"/>
              <a:cs typeface="Times New Roman" panose="02020603050405020304" pitchFamily="18" charset="0"/>
            </a:endParaRPr>
          </a:p>
          <a:p>
            <a:pPr>
              <a:defRPr/>
            </a:pPr>
            <a:r>
              <a:rPr lang="en-US" sz="5400" dirty="0" smtClean="0">
                <a:latin typeface="Times New Roman" panose="02020603050405020304" pitchFamily="18" charset="0"/>
                <a:cs typeface="Times New Roman" panose="02020603050405020304" pitchFamily="18" charset="0"/>
              </a:rPr>
              <a:t>The most common of them are:</a:t>
            </a:r>
            <a:endParaRPr lang="ru-RU" sz="5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388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502</TotalTime>
  <Words>1293</Words>
  <Application>Microsoft Office PowerPoint</Application>
  <PresentationFormat>Экран (4:3)</PresentationFormat>
  <Paragraphs>218</Paragraphs>
  <Slides>48</Slides>
  <Notes>0</Notes>
  <HiddenSlides>0</HiddenSlides>
  <MMClips>2</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48</vt:i4>
      </vt:variant>
    </vt:vector>
  </HeadingPairs>
  <TitlesOfParts>
    <vt:vector size="58" baseType="lpstr">
      <vt:lpstr>Batang</vt:lpstr>
      <vt:lpstr>-apple-system</vt:lpstr>
      <vt:lpstr>Arial</vt:lpstr>
      <vt:lpstr>Arial Black</vt:lpstr>
      <vt:lpstr>Calibri</vt:lpstr>
      <vt:lpstr>Calibri Light</vt:lpstr>
      <vt:lpstr>dinpro</vt:lpstr>
      <vt:lpstr>Imprint MT Shadow</vt:lpstr>
      <vt:lpstr>Times New Roman</vt:lpstr>
      <vt:lpstr>Office Theme</vt:lpstr>
      <vt:lpstr>Урок английского языка «Искусство и дизайн» 9 класс</vt:lpstr>
      <vt:lpstr>Презентация PowerPoint</vt:lpstr>
      <vt:lpstr>Презентация PowerPoint</vt:lpstr>
      <vt:lpstr>Objectives of the Lesson</vt:lpstr>
      <vt:lpstr>Презентация PowerPoint</vt:lpstr>
      <vt:lpstr>Презентация PowerPoint</vt:lpstr>
      <vt:lpstr>easel</vt:lpstr>
      <vt:lpstr>Презентация PowerPoint</vt:lpstr>
      <vt:lpstr>Презентация PowerPoint</vt:lpstr>
      <vt:lpstr> portraits</vt:lpstr>
      <vt:lpstr>landscapes</vt:lpstr>
      <vt:lpstr>seascapes</vt:lpstr>
      <vt:lpstr>still life (still lifes)</vt:lpstr>
      <vt:lpstr>genre painting </vt:lpstr>
      <vt:lpstr>Art and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Art &amp; Design. Painting styles</vt:lpstr>
      <vt:lpstr>Which painting uses bright colours, dark\dull colours?</vt:lpstr>
      <vt:lpstr>Sb p.54 ex.4 Read the text and fill in the gaps with the correct word formed from the capitalised words</vt:lpstr>
      <vt:lpstr>Cubism </vt:lpstr>
      <vt:lpstr>Surrealism </vt:lpstr>
      <vt:lpstr>Answer the questions</vt:lpstr>
      <vt:lpstr>Презентация PowerPoint</vt:lpstr>
      <vt:lpstr>Match idioms with their equivalents</vt:lpstr>
      <vt:lpstr>Reflection</vt:lpstr>
      <vt:lpstr>Hometask </vt:lpstr>
      <vt:lpstr>Read the description.  Which painting does it match?  How does the author feel about the painting?</vt:lpstr>
      <vt:lpstr>Use these words to describe this painting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User</cp:lastModifiedBy>
  <cp:revision>49</cp:revision>
  <dcterms:created xsi:type="dcterms:W3CDTF">2018-09-04T12:10:47Z</dcterms:created>
  <dcterms:modified xsi:type="dcterms:W3CDTF">2024-02-27T14:25:45Z</dcterms:modified>
</cp:coreProperties>
</file>